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62"/>
  </p:notesMasterIdLst>
  <p:handoutMasterIdLst>
    <p:handoutMasterId r:id="rId63"/>
  </p:handoutMasterIdLst>
  <p:sldIdLst>
    <p:sldId id="257" r:id="rId2"/>
    <p:sldId id="757" r:id="rId3"/>
    <p:sldId id="756" r:id="rId4"/>
    <p:sldId id="736" r:id="rId5"/>
    <p:sldId id="737" r:id="rId6"/>
    <p:sldId id="738" r:id="rId7"/>
    <p:sldId id="739" r:id="rId8"/>
    <p:sldId id="740" r:id="rId9"/>
    <p:sldId id="741" r:id="rId10"/>
    <p:sldId id="742" r:id="rId11"/>
    <p:sldId id="743" r:id="rId12"/>
    <p:sldId id="744" r:id="rId13"/>
    <p:sldId id="745" r:id="rId14"/>
    <p:sldId id="746" r:id="rId15"/>
    <p:sldId id="747" r:id="rId16"/>
    <p:sldId id="748" r:id="rId17"/>
    <p:sldId id="749" r:id="rId18"/>
    <p:sldId id="750" r:id="rId19"/>
    <p:sldId id="751" r:id="rId20"/>
    <p:sldId id="752" r:id="rId21"/>
    <p:sldId id="753" r:id="rId22"/>
    <p:sldId id="754" r:id="rId23"/>
    <p:sldId id="720" r:id="rId24"/>
    <p:sldId id="722" r:id="rId25"/>
    <p:sldId id="714" r:id="rId26"/>
    <p:sldId id="721" r:id="rId27"/>
    <p:sldId id="734" r:id="rId28"/>
    <p:sldId id="688" r:id="rId29"/>
    <p:sldId id="689" r:id="rId30"/>
    <p:sldId id="690" r:id="rId31"/>
    <p:sldId id="691" r:id="rId32"/>
    <p:sldId id="692" r:id="rId33"/>
    <p:sldId id="759" r:id="rId34"/>
    <p:sldId id="758" r:id="rId35"/>
    <p:sldId id="761" r:id="rId36"/>
    <p:sldId id="762" r:id="rId37"/>
    <p:sldId id="763" r:id="rId38"/>
    <p:sldId id="764" r:id="rId39"/>
    <p:sldId id="770" r:id="rId40"/>
    <p:sldId id="765" r:id="rId41"/>
    <p:sldId id="767" r:id="rId42"/>
    <p:sldId id="766" r:id="rId43"/>
    <p:sldId id="768" r:id="rId44"/>
    <p:sldId id="769" r:id="rId45"/>
    <p:sldId id="771" r:id="rId46"/>
    <p:sldId id="772" r:id="rId47"/>
    <p:sldId id="773" r:id="rId48"/>
    <p:sldId id="786" r:id="rId49"/>
    <p:sldId id="775" r:id="rId50"/>
    <p:sldId id="776" r:id="rId51"/>
    <p:sldId id="777" r:id="rId52"/>
    <p:sldId id="778" r:id="rId53"/>
    <p:sldId id="779" r:id="rId54"/>
    <p:sldId id="780" r:id="rId55"/>
    <p:sldId id="781" r:id="rId56"/>
    <p:sldId id="782" r:id="rId57"/>
    <p:sldId id="783" r:id="rId58"/>
    <p:sldId id="784" r:id="rId59"/>
    <p:sldId id="785" r:id="rId60"/>
    <p:sldId id="594" r:id="rId61"/>
  </p:sldIdLst>
  <p:sldSz cx="9144000" cy="6858000" type="screen4x3"/>
  <p:notesSz cx="6799263" cy="9929813"/>
  <p:defaultTextStyle>
    <a:defPPr>
      <a:defRPr lang="zh-CN"/>
    </a:defPPr>
    <a:lvl1pPr algn="l" rtl="0" fontAlgn="base">
      <a:spcBef>
        <a:spcPct val="0"/>
      </a:spcBef>
      <a:spcAft>
        <a:spcPct val="0"/>
      </a:spcAft>
      <a:defRPr kumimoji="1" sz="2400" kern="1200">
        <a:solidFill>
          <a:schemeClr val="tx1"/>
        </a:solidFill>
        <a:latin typeface="Tahoma" pitchFamily="34" charset="0"/>
        <a:ea typeface="宋体" charset="-122"/>
        <a:cs typeface="+mn-cs"/>
      </a:defRPr>
    </a:lvl1pPr>
    <a:lvl2pPr marL="457200" algn="l" rtl="0" fontAlgn="base">
      <a:spcBef>
        <a:spcPct val="0"/>
      </a:spcBef>
      <a:spcAft>
        <a:spcPct val="0"/>
      </a:spcAft>
      <a:defRPr kumimoji="1" sz="2400" kern="1200">
        <a:solidFill>
          <a:schemeClr val="tx1"/>
        </a:solidFill>
        <a:latin typeface="Tahoma" pitchFamily="34" charset="0"/>
        <a:ea typeface="宋体" charset="-122"/>
        <a:cs typeface="+mn-cs"/>
      </a:defRPr>
    </a:lvl2pPr>
    <a:lvl3pPr marL="914400" algn="l" rtl="0" fontAlgn="base">
      <a:spcBef>
        <a:spcPct val="0"/>
      </a:spcBef>
      <a:spcAft>
        <a:spcPct val="0"/>
      </a:spcAft>
      <a:defRPr kumimoji="1" sz="2400" kern="1200">
        <a:solidFill>
          <a:schemeClr val="tx1"/>
        </a:solidFill>
        <a:latin typeface="Tahoma" pitchFamily="34" charset="0"/>
        <a:ea typeface="宋体" charset="-122"/>
        <a:cs typeface="+mn-cs"/>
      </a:defRPr>
    </a:lvl3pPr>
    <a:lvl4pPr marL="1371600" algn="l" rtl="0" fontAlgn="base">
      <a:spcBef>
        <a:spcPct val="0"/>
      </a:spcBef>
      <a:spcAft>
        <a:spcPct val="0"/>
      </a:spcAft>
      <a:defRPr kumimoji="1" sz="2400" kern="1200">
        <a:solidFill>
          <a:schemeClr val="tx1"/>
        </a:solidFill>
        <a:latin typeface="Tahoma" pitchFamily="34" charset="0"/>
        <a:ea typeface="宋体" charset="-122"/>
        <a:cs typeface="+mn-cs"/>
      </a:defRPr>
    </a:lvl4pPr>
    <a:lvl5pPr marL="1828800" algn="l" rtl="0" fontAlgn="base">
      <a:spcBef>
        <a:spcPct val="0"/>
      </a:spcBef>
      <a:spcAft>
        <a:spcPct val="0"/>
      </a:spcAft>
      <a:defRPr kumimoji="1" sz="2400" kern="1200">
        <a:solidFill>
          <a:schemeClr val="tx1"/>
        </a:solidFill>
        <a:latin typeface="Tahoma" pitchFamily="34" charset="0"/>
        <a:ea typeface="宋体" charset="-122"/>
        <a:cs typeface="+mn-cs"/>
      </a:defRPr>
    </a:lvl5pPr>
    <a:lvl6pPr marL="2286000" algn="l" defTabSz="914400" rtl="0" eaLnBrk="1" latinLnBrk="0" hangingPunct="1">
      <a:defRPr kumimoji="1" sz="2400" kern="1200">
        <a:solidFill>
          <a:schemeClr val="tx1"/>
        </a:solidFill>
        <a:latin typeface="Tahoma" pitchFamily="34" charset="0"/>
        <a:ea typeface="宋体" charset="-122"/>
        <a:cs typeface="+mn-cs"/>
      </a:defRPr>
    </a:lvl6pPr>
    <a:lvl7pPr marL="2743200" algn="l" defTabSz="914400" rtl="0" eaLnBrk="1" latinLnBrk="0" hangingPunct="1">
      <a:defRPr kumimoji="1" sz="2400" kern="1200">
        <a:solidFill>
          <a:schemeClr val="tx1"/>
        </a:solidFill>
        <a:latin typeface="Tahoma" pitchFamily="34" charset="0"/>
        <a:ea typeface="宋体" charset="-122"/>
        <a:cs typeface="+mn-cs"/>
      </a:defRPr>
    </a:lvl7pPr>
    <a:lvl8pPr marL="3200400" algn="l" defTabSz="914400" rtl="0" eaLnBrk="1" latinLnBrk="0" hangingPunct="1">
      <a:defRPr kumimoji="1" sz="2400" kern="1200">
        <a:solidFill>
          <a:schemeClr val="tx1"/>
        </a:solidFill>
        <a:latin typeface="Tahoma" pitchFamily="34" charset="0"/>
        <a:ea typeface="宋体" charset="-122"/>
        <a:cs typeface="+mn-cs"/>
      </a:defRPr>
    </a:lvl8pPr>
    <a:lvl9pPr marL="3657600" algn="l" defTabSz="914400" rtl="0" eaLnBrk="1" latinLnBrk="0" hangingPunct="1">
      <a:defRPr kumimoji="1" sz="2400" kern="1200">
        <a:solidFill>
          <a:schemeClr val="tx1"/>
        </a:solidFill>
        <a:latin typeface="Tahom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FFFFFF"/>
    <a:srgbClr val="00E4A8"/>
    <a:srgbClr val="000000"/>
    <a:srgbClr val="CCE8CF"/>
    <a:srgbClr val="BB5D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74" autoAdjust="0"/>
    <p:restoredTop sz="96296" autoAdjust="0"/>
  </p:normalViewPr>
  <p:slideViewPr>
    <p:cSldViewPr>
      <p:cViewPr varScale="1">
        <p:scale>
          <a:sx n="114" d="100"/>
          <a:sy n="114" d="100"/>
        </p:scale>
        <p:origin x="114"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8" d="100"/>
          <a:sy n="58" d="100"/>
        </p:scale>
        <p:origin x="-2304" y="-96"/>
      </p:cViewPr>
      <p:guideLst>
        <p:guide orient="horz" pos="3128"/>
        <p:guide pos="214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1342" y="0"/>
            <a:ext cx="2946347" cy="496491"/>
          </a:xfrm>
          <a:prstGeom prst="rect">
            <a:avLst/>
          </a:prstGeom>
        </p:spPr>
        <p:txBody>
          <a:bodyPr vert="horz" lIns="91440" tIns="45720" rIns="91440" bIns="45720" rtlCol="0"/>
          <a:lstStyle>
            <a:lvl1pPr algn="r">
              <a:defRPr sz="1200"/>
            </a:lvl1pPr>
          </a:lstStyle>
          <a:p>
            <a:fld id="{6600A015-3C61-4C46-9FFF-0829803E3D39}" type="datetimeFigureOut">
              <a:rPr lang="zh-CN" altLang="en-US" smtClean="0"/>
              <a:t>2016/11/16</a:t>
            </a:fld>
            <a:endParaRPr lang="zh-CN" altLang="en-US"/>
          </a:p>
        </p:txBody>
      </p:sp>
      <p:sp>
        <p:nvSpPr>
          <p:cNvPr id="4" name="页脚占位符 3"/>
          <p:cNvSpPr>
            <a:spLocks noGrp="1"/>
          </p:cNvSpPr>
          <p:nvPr>
            <p:ph type="ftr" sz="quarter" idx="2"/>
          </p:nvPr>
        </p:nvSpPr>
        <p:spPr>
          <a:xfrm>
            <a:off x="0" y="9431599"/>
            <a:ext cx="2946347" cy="49649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1342" y="9431599"/>
            <a:ext cx="2946347" cy="496491"/>
          </a:xfrm>
          <a:prstGeom prst="rect">
            <a:avLst/>
          </a:prstGeom>
        </p:spPr>
        <p:txBody>
          <a:bodyPr vert="horz" lIns="91440" tIns="45720" rIns="91440" bIns="45720" rtlCol="0" anchor="b"/>
          <a:lstStyle>
            <a:lvl1pPr algn="r">
              <a:defRPr sz="1200"/>
            </a:lvl1pPr>
          </a:lstStyle>
          <a:p>
            <a:fld id="{F9B96CCB-83EA-4143-A879-A4B0FCA6739D}" type="slidenum">
              <a:rPr lang="zh-CN" altLang="en-US" smtClean="0"/>
              <a:t>‹#›</a:t>
            </a:fld>
            <a:endParaRPr lang="zh-CN" altLang="en-US"/>
          </a:p>
        </p:txBody>
      </p:sp>
    </p:spTree>
    <p:extLst>
      <p:ext uri="{BB962C8B-B14F-4D97-AF65-F5344CB8AC3E}">
        <p14:creationId xmlns:p14="http://schemas.microsoft.com/office/powerpoint/2010/main" val="41555532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46347" cy="49649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33795" name="Rectangle 3"/>
          <p:cNvSpPr>
            <a:spLocks noGrp="1" noChangeArrowheads="1"/>
          </p:cNvSpPr>
          <p:nvPr>
            <p:ph type="dt" idx="1"/>
          </p:nvPr>
        </p:nvSpPr>
        <p:spPr bwMode="auto">
          <a:xfrm>
            <a:off x="3852916" y="0"/>
            <a:ext cx="2946347" cy="49649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12644" name="Rectangle 4"/>
          <p:cNvSpPr>
            <a:spLocks noGrp="1" noRot="1" noChangeAspect="1" noChangeArrowheads="1" noTextEdit="1"/>
          </p:cNvSpPr>
          <p:nvPr>
            <p:ph type="sldImg" idx="2"/>
          </p:nvPr>
        </p:nvSpPr>
        <p:spPr bwMode="auto">
          <a:xfrm>
            <a:off x="917575" y="744538"/>
            <a:ext cx="4964113" cy="3724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p:cNvSpPr>
            <a:spLocks noGrp="1" noChangeArrowheads="1"/>
          </p:cNvSpPr>
          <p:nvPr>
            <p:ph type="body" sz="quarter" idx="3"/>
          </p:nvPr>
        </p:nvSpPr>
        <p:spPr bwMode="auto">
          <a:xfrm>
            <a:off x="906569" y="4716661"/>
            <a:ext cx="4986126" cy="446841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3798" name="Rectangle 6"/>
          <p:cNvSpPr>
            <a:spLocks noGrp="1" noChangeArrowheads="1"/>
          </p:cNvSpPr>
          <p:nvPr>
            <p:ph type="ftr" sz="quarter" idx="4"/>
          </p:nvPr>
        </p:nvSpPr>
        <p:spPr bwMode="auto">
          <a:xfrm>
            <a:off x="0" y="9433322"/>
            <a:ext cx="2946347" cy="49649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33799" name="Rectangle 7"/>
          <p:cNvSpPr>
            <a:spLocks noGrp="1" noChangeArrowheads="1"/>
          </p:cNvSpPr>
          <p:nvPr>
            <p:ph type="sldNum" sz="quarter" idx="5"/>
          </p:nvPr>
        </p:nvSpPr>
        <p:spPr bwMode="auto">
          <a:xfrm>
            <a:off x="3852916" y="9433322"/>
            <a:ext cx="2946347" cy="49649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宋体" pitchFamily="2" charset="-122"/>
              </a:defRPr>
            </a:lvl1pPr>
          </a:lstStyle>
          <a:p>
            <a:pPr>
              <a:defRPr/>
            </a:pPr>
            <a:fld id="{8A5F81BC-554B-4AD5-8383-A0522B57AB2C}" type="slidenum">
              <a:rPr lang="en-US" altLang="zh-CN"/>
              <a:pPr>
                <a:defRPr/>
              </a:pPr>
              <a:t>‹#›</a:t>
            </a:fld>
            <a:endParaRPr lang="en-US" altLang="zh-CN"/>
          </a:p>
        </p:txBody>
      </p:sp>
    </p:spTree>
    <p:extLst>
      <p:ext uri="{BB962C8B-B14F-4D97-AF65-F5344CB8AC3E}">
        <p14:creationId xmlns:p14="http://schemas.microsoft.com/office/powerpoint/2010/main" val="35319162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a:ln/>
        </p:spPr>
      </p:sp>
      <p:sp>
        <p:nvSpPr>
          <p:cNvPr id="113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charset="-122"/>
            </a:endParaRPr>
          </a:p>
        </p:txBody>
      </p:sp>
      <p:sp>
        <p:nvSpPr>
          <p:cNvPr id="113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charset="-122"/>
              </a:defRPr>
            </a:lvl1pPr>
            <a:lvl2pPr marL="742950" indent="-285750" eaLnBrk="0" hangingPunct="0">
              <a:defRPr kumimoji="1" sz="2400">
                <a:solidFill>
                  <a:schemeClr val="tx1"/>
                </a:solidFill>
                <a:latin typeface="Tahoma" pitchFamily="34" charset="0"/>
                <a:ea typeface="宋体" charset="-122"/>
              </a:defRPr>
            </a:lvl2pPr>
            <a:lvl3pPr marL="1143000" indent="-228600" eaLnBrk="0" hangingPunct="0">
              <a:defRPr kumimoji="1" sz="2400">
                <a:solidFill>
                  <a:schemeClr val="tx1"/>
                </a:solidFill>
                <a:latin typeface="Tahoma" pitchFamily="34" charset="0"/>
                <a:ea typeface="宋体" charset="-122"/>
              </a:defRPr>
            </a:lvl3pPr>
            <a:lvl4pPr marL="1600200" indent="-228600" eaLnBrk="0" hangingPunct="0">
              <a:defRPr kumimoji="1" sz="2400">
                <a:solidFill>
                  <a:schemeClr val="tx1"/>
                </a:solidFill>
                <a:latin typeface="Tahoma" pitchFamily="34" charset="0"/>
                <a:ea typeface="宋体" charset="-122"/>
              </a:defRPr>
            </a:lvl4pPr>
            <a:lvl5pPr marL="2057400" indent="-228600" eaLnBrk="0" hangingPunct="0">
              <a:defRPr kumimoji="1" sz="2400">
                <a:solidFill>
                  <a:schemeClr val="tx1"/>
                </a:solidFill>
                <a:latin typeface="Tahoma" pitchFamily="34" charset="0"/>
                <a:ea typeface="宋体"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charset="-122"/>
              </a:defRPr>
            </a:lvl9pPr>
          </a:lstStyle>
          <a:p>
            <a:pPr eaLnBrk="1" hangingPunct="1"/>
            <a:fld id="{7802FDC7-4769-40FA-9EC7-3F3287C48AE6}" type="slidenum">
              <a:rPr lang="en-US" altLang="zh-CN" sz="1200" smtClean="0"/>
              <a:pPr eaLnBrk="1" hangingPunct="1"/>
              <a:t>1</a:t>
            </a:fld>
            <a:endParaRPr lang="en-US" altLang="zh-CN" sz="1200" smtClean="0"/>
          </a:p>
        </p:txBody>
      </p:sp>
    </p:spTree>
    <p:extLst>
      <p:ext uri="{BB962C8B-B14F-4D97-AF65-F5344CB8AC3E}">
        <p14:creationId xmlns:p14="http://schemas.microsoft.com/office/powerpoint/2010/main" val="4055002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a:ln/>
        </p:spPr>
      </p:sp>
      <p:sp>
        <p:nvSpPr>
          <p:cNvPr id="203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3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F9F849AE-B86F-4ED6-B1B2-34146E42F978}" type="slidenum">
              <a:rPr lang="en-US" altLang="zh-CN" sz="1200" smtClean="0"/>
              <a:pPr eaLnBrk="1" hangingPunct="1"/>
              <a:t>19</a:t>
            </a:fld>
            <a:endParaRPr lang="en-US" altLang="zh-CN" sz="1200" smtClean="0"/>
          </a:p>
        </p:txBody>
      </p:sp>
    </p:spTree>
    <p:extLst>
      <p:ext uri="{BB962C8B-B14F-4D97-AF65-F5344CB8AC3E}">
        <p14:creationId xmlns:p14="http://schemas.microsoft.com/office/powerpoint/2010/main" val="2251292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48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BB0FD6A-125A-4E8B-B248-3EF38B696CEE}" type="slidenum">
              <a:rPr lang="en-US" altLang="zh-CN" sz="1200" smtClean="0"/>
              <a:pPr eaLnBrk="1" hangingPunct="1"/>
              <a:t>20</a:t>
            </a:fld>
            <a:endParaRPr lang="en-US" altLang="zh-CN" sz="1200" smtClean="0"/>
          </a:p>
        </p:txBody>
      </p:sp>
    </p:spTree>
    <p:extLst>
      <p:ext uri="{BB962C8B-B14F-4D97-AF65-F5344CB8AC3E}">
        <p14:creationId xmlns:p14="http://schemas.microsoft.com/office/powerpoint/2010/main" val="327452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5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836F424-FFE8-4C99-8625-4A0E2EDEF9B8}" type="slidenum">
              <a:rPr lang="en-US" altLang="zh-CN" sz="1200" smtClean="0"/>
              <a:pPr eaLnBrk="1" hangingPunct="1"/>
              <a:t>21</a:t>
            </a:fld>
            <a:endParaRPr lang="en-US" altLang="zh-CN" sz="1200" smtClean="0"/>
          </a:p>
        </p:txBody>
      </p:sp>
    </p:spTree>
    <p:extLst>
      <p:ext uri="{BB962C8B-B14F-4D97-AF65-F5344CB8AC3E}">
        <p14:creationId xmlns:p14="http://schemas.microsoft.com/office/powerpoint/2010/main" val="2784513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205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5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836F424-FFE8-4C99-8625-4A0E2EDEF9B8}" type="slidenum">
              <a:rPr lang="en-US" altLang="zh-CN" sz="1200" smtClean="0"/>
              <a:pPr eaLnBrk="1" hangingPunct="1"/>
              <a:t>22</a:t>
            </a:fld>
            <a:endParaRPr lang="en-US" altLang="zh-CN" sz="1200" smtClean="0"/>
          </a:p>
        </p:txBody>
      </p:sp>
    </p:spTree>
    <p:extLst>
      <p:ext uri="{BB962C8B-B14F-4D97-AF65-F5344CB8AC3E}">
        <p14:creationId xmlns:p14="http://schemas.microsoft.com/office/powerpoint/2010/main" val="1244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a:t>
            </a:r>
            <a:r>
              <a:rPr lang="en-US" altLang="zh-CN" dirty="0" smtClean="0"/>
              <a:t>Q</a:t>
            </a:r>
            <a:r>
              <a:rPr lang="zh-CN" altLang="en-US" dirty="0" smtClean="0"/>
              <a:t>开始是</a:t>
            </a:r>
            <a:r>
              <a:rPr lang="en-US" altLang="zh-CN" dirty="0" smtClean="0"/>
              <a:t>1</a:t>
            </a:r>
            <a:r>
              <a:rPr lang="zh-CN" altLang="en-US" dirty="0" smtClean="0"/>
              <a:t>，则后面的结果不同了。</a:t>
            </a:r>
            <a:endParaRPr lang="en-US" altLang="zh-CN" dirty="0" smtClean="0"/>
          </a:p>
          <a:p>
            <a:r>
              <a:rPr lang="zh-CN" altLang="en-US" smtClean="0"/>
              <a:t>但是，一般器件都有清零功能，在运行前清零。</a:t>
            </a:r>
            <a:endParaRPr lang="en-US" altLang="zh-CN" dirty="0" smtClean="0"/>
          </a:p>
        </p:txBody>
      </p:sp>
      <p:sp>
        <p:nvSpPr>
          <p:cNvPr id="4" name="灯片编号占位符 3"/>
          <p:cNvSpPr>
            <a:spLocks noGrp="1"/>
          </p:cNvSpPr>
          <p:nvPr>
            <p:ph type="sldNum" sz="quarter" idx="10"/>
          </p:nvPr>
        </p:nvSpPr>
        <p:spPr/>
        <p:txBody>
          <a:bodyPr/>
          <a:lstStyle/>
          <a:p>
            <a:pPr>
              <a:defRPr/>
            </a:pPr>
            <a:fld id="{8A5F81BC-554B-4AD5-8383-A0522B57AB2C}" type="slidenum">
              <a:rPr lang="en-US" altLang="zh-CN" smtClean="0"/>
              <a:pPr>
                <a:defRPr/>
              </a:pPr>
              <a:t>24</a:t>
            </a:fld>
            <a:endParaRPr lang="en-US" altLang="zh-CN"/>
          </a:p>
        </p:txBody>
      </p:sp>
    </p:spTree>
    <p:extLst>
      <p:ext uri="{BB962C8B-B14F-4D97-AF65-F5344CB8AC3E}">
        <p14:creationId xmlns:p14="http://schemas.microsoft.com/office/powerpoint/2010/main" val="3977753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94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6C7950E-D53C-4C2B-8132-B26F6683FD63}" type="slidenum">
              <a:rPr lang="en-US" altLang="zh-CN" sz="1200" smtClean="0"/>
              <a:pPr eaLnBrk="1" hangingPunct="1"/>
              <a:t>26</a:t>
            </a:fld>
            <a:endParaRPr lang="en-US" altLang="zh-CN" sz="1200" smtClean="0"/>
          </a:p>
        </p:txBody>
      </p:sp>
    </p:spTree>
    <p:extLst>
      <p:ext uri="{BB962C8B-B14F-4D97-AF65-F5344CB8AC3E}">
        <p14:creationId xmlns:p14="http://schemas.microsoft.com/office/powerpoint/2010/main" val="582926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参见老教材</a:t>
            </a:r>
            <a:r>
              <a:rPr lang="en-US" altLang="zh-CN" dirty="0" smtClean="0"/>
              <a:t>P412</a:t>
            </a:r>
            <a:endParaRPr lang="zh-CN" altLang="en-US" dirty="0" smtClean="0"/>
          </a:p>
        </p:txBody>
      </p:sp>
      <p:sp>
        <p:nvSpPr>
          <p:cNvPr id="4" name="灯片编号占位符 3"/>
          <p:cNvSpPr>
            <a:spLocks noGrp="1"/>
          </p:cNvSpPr>
          <p:nvPr>
            <p:ph type="sldNum" sz="quarter" idx="10"/>
          </p:nvPr>
        </p:nvSpPr>
        <p:spPr/>
        <p:txBody>
          <a:bodyPr/>
          <a:lstStyle/>
          <a:p>
            <a:pPr>
              <a:defRPr/>
            </a:pPr>
            <a:fld id="{8A5F81BC-554B-4AD5-8383-A0522B57AB2C}" type="slidenum">
              <a:rPr lang="en-US" altLang="zh-CN" smtClean="0"/>
              <a:pPr>
                <a:defRPr/>
              </a:pPr>
              <a:t>27</a:t>
            </a:fld>
            <a:endParaRPr lang="en-US" altLang="zh-CN"/>
          </a:p>
        </p:txBody>
      </p:sp>
    </p:spTree>
    <p:extLst>
      <p:ext uri="{BB962C8B-B14F-4D97-AF65-F5344CB8AC3E}">
        <p14:creationId xmlns:p14="http://schemas.microsoft.com/office/powerpoint/2010/main" val="728155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如果按：</a:t>
            </a:r>
            <a:r>
              <a:rPr lang="en-US" altLang="zh-CN" dirty="0" smtClean="0"/>
              <a:t>Q</a:t>
            </a:r>
            <a:r>
              <a:rPr lang="en-US" altLang="zh-CN" baseline="-25000" dirty="0" smtClean="0"/>
              <a:t>1</a:t>
            </a:r>
            <a:r>
              <a:rPr lang="en-US" altLang="zh-CN" dirty="0" smtClean="0"/>
              <a:t>Q</a:t>
            </a:r>
            <a:r>
              <a:rPr lang="en-US" altLang="zh-CN" baseline="-25000" dirty="0" smtClean="0"/>
              <a:t>2</a:t>
            </a:r>
            <a:r>
              <a:rPr lang="en-US" altLang="zh-CN" dirty="0" smtClean="0"/>
              <a:t>Q</a:t>
            </a:r>
            <a:r>
              <a:rPr lang="en-US" altLang="zh-CN" baseline="-25000" dirty="0" smtClean="0"/>
              <a:t>3</a:t>
            </a:r>
            <a:r>
              <a:rPr lang="zh-CN" altLang="en-US" dirty="0" smtClean="0"/>
              <a:t>的次序，状态图就不是这个顺序了。</a:t>
            </a:r>
            <a:endParaRPr lang="zh-CN" altLang="en-US" dirty="0"/>
          </a:p>
        </p:txBody>
      </p:sp>
      <p:sp>
        <p:nvSpPr>
          <p:cNvPr id="4" name="灯片编号占位符 3"/>
          <p:cNvSpPr>
            <a:spLocks noGrp="1"/>
          </p:cNvSpPr>
          <p:nvPr>
            <p:ph type="sldNum" sz="quarter" idx="10"/>
          </p:nvPr>
        </p:nvSpPr>
        <p:spPr/>
        <p:txBody>
          <a:bodyPr/>
          <a:lstStyle/>
          <a:p>
            <a:pPr>
              <a:defRPr/>
            </a:pPr>
            <a:fld id="{8A5F81BC-554B-4AD5-8383-A0522B57AB2C}" type="slidenum">
              <a:rPr lang="en-US" altLang="zh-CN" smtClean="0"/>
              <a:pPr>
                <a:defRPr/>
              </a:pPr>
              <a:t>30</a:t>
            </a:fld>
            <a:endParaRPr lang="en-US" altLang="zh-CN"/>
          </a:p>
        </p:txBody>
      </p:sp>
    </p:spTree>
    <p:extLst>
      <p:ext uri="{BB962C8B-B14F-4D97-AF65-F5344CB8AC3E}">
        <p14:creationId xmlns:p14="http://schemas.microsoft.com/office/powerpoint/2010/main" val="321384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18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403E957-D5B1-45FE-B999-398D133E8419}" type="slidenum">
              <a:rPr lang="en-US" altLang="zh-CN" sz="1200" smtClean="0"/>
              <a:pPr eaLnBrk="1" hangingPunct="1"/>
              <a:t>52</a:t>
            </a:fld>
            <a:endParaRPr lang="en-US" altLang="zh-CN" sz="1200" smtClean="0"/>
          </a:p>
        </p:txBody>
      </p:sp>
    </p:spTree>
    <p:extLst>
      <p:ext uri="{BB962C8B-B14F-4D97-AF65-F5344CB8AC3E}">
        <p14:creationId xmlns:p14="http://schemas.microsoft.com/office/powerpoint/2010/main" val="154598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18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B403E957-D5B1-45FE-B999-398D133E8419}" type="slidenum">
              <a:rPr lang="en-US" altLang="zh-CN" sz="1200" smtClean="0"/>
              <a:pPr eaLnBrk="1" hangingPunct="1"/>
              <a:t>53</a:t>
            </a:fld>
            <a:endParaRPr lang="en-US" altLang="zh-CN" sz="1200" smtClean="0"/>
          </a:p>
        </p:txBody>
      </p:sp>
    </p:spTree>
    <p:extLst>
      <p:ext uri="{BB962C8B-B14F-4D97-AF65-F5344CB8AC3E}">
        <p14:creationId xmlns:p14="http://schemas.microsoft.com/office/powerpoint/2010/main" val="210051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843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4A5E7CA-37FF-4C63-9659-247ED3C54879}" type="slidenum">
              <a:rPr lang="en-US" altLang="zh-CN" sz="1200" smtClean="0"/>
              <a:pPr eaLnBrk="1" hangingPunct="1"/>
              <a:t>6</a:t>
            </a:fld>
            <a:endParaRPr lang="en-US" altLang="zh-CN" sz="1200" smtClean="0"/>
          </a:p>
        </p:txBody>
      </p:sp>
    </p:spTree>
    <p:extLst>
      <p:ext uri="{BB962C8B-B14F-4D97-AF65-F5344CB8AC3E}">
        <p14:creationId xmlns:p14="http://schemas.microsoft.com/office/powerpoint/2010/main" val="598714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20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53AC5F0E-1FAE-41AC-9AAE-B71F5C67215E}" type="slidenum">
              <a:rPr lang="en-US" altLang="zh-CN" sz="1200" smtClean="0"/>
              <a:pPr eaLnBrk="1" hangingPunct="1"/>
              <a:t>54</a:t>
            </a:fld>
            <a:endParaRPr lang="en-US" altLang="zh-CN" sz="1200" smtClean="0"/>
          </a:p>
        </p:txBody>
      </p:sp>
    </p:spTree>
    <p:extLst>
      <p:ext uri="{BB962C8B-B14F-4D97-AF65-F5344CB8AC3E}">
        <p14:creationId xmlns:p14="http://schemas.microsoft.com/office/powerpoint/2010/main" val="1027485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a:ln/>
        </p:spPr>
      </p:sp>
      <p:sp>
        <p:nvSpPr>
          <p:cNvPr id="2416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2416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0BB80420-1720-42A6-82A0-A690BDEC013E}" type="slidenum">
              <a:rPr lang="en-US" altLang="zh-CN" sz="1200" smtClean="0"/>
              <a:pPr eaLnBrk="1" hangingPunct="1"/>
              <a:t>60</a:t>
            </a:fld>
            <a:endParaRPr lang="en-US" altLang="zh-CN" sz="1200" smtClean="0"/>
          </a:p>
        </p:txBody>
      </p:sp>
    </p:spTree>
    <p:extLst>
      <p:ext uri="{BB962C8B-B14F-4D97-AF65-F5344CB8AC3E}">
        <p14:creationId xmlns:p14="http://schemas.microsoft.com/office/powerpoint/2010/main" val="366910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884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76788677-8769-4E1F-BBEE-6F1988D48F2B}" type="slidenum">
              <a:rPr lang="en-US" altLang="zh-CN" sz="1200" smtClean="0"/>
              <a:pPr eaLnBrk="1" hangingPunct="1"/>
              <a:t>7</a:t>
            </a:fld>
            <a:endParaRPr lang="en-US" altLang="zh-CN" sz="1200" smtClean="0"/>
          </a:p>
        </p:txBody>
      </p:sp>
    </p:spTree>
    <p:extLst>
      <p:ext uri="{BB962C8B-B14F-4D97-AF65-F5344CB8AC3E}">
        <p14:creationId xmlns:p14="http://schemas.microsoft.com/office/powerpoint/2010/main" val="2172719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89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ECA455DD-71F9-40D2-B5D1-D7593D3804D4}" type="slidenum">
              <a:rPr lang="en-US" altLang="zh-CN" sz="1200" smtClean="0"/>
              <a:pPr eaLnBrk="1" hangingPunct="1"/>
              <a:t>8</a:t>
            </a:fld>
            <a:endParaRPr lang="en-US" altLang="zh-CN" sz="1200" smtClean="0"/>
          </a:p>
        </p:txBody>
      </p:sp>
    </p:spTree>
    <p:extLst>
      <p:ext uri="{BB962C8B-B14F-4D97-AF65-F5344CB8AC3E}">
        <p14:creationId xmlns:p14="http://schemas.microsoft.com/office/powerpoint/2010/main" val="1146379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90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3F544AE-5A9B-4794-8719-FD1E3A7846E7}" type="slidenum">
              <a:rPr lang="en-US" altLang="zh-CN" sz="1200" smtClean="0"/>
              <a:pPr eaLnBrk="1" hangingPunct="1"/>
              <a:t>9</a:t>
            </a:fld>
            <a:endParaRPr lang="en-US" altLang="zh-CN" sz="1200" smtClean="0"/>
          </a:p>
        </p:txBody>
      </p:sp>
    </p:spTree>
    <p:extLst>
      <p:ext uri="{BB962C8B-B14F-4D97-AF65-F5344CB8AC3E}">
        <p14:creationId xmlns:p14="http://schemas.microsoft.com/office/powerpoint/2010/main" val="3110548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925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2D03D16A-BB13-4801-8F1C-7DBF3E7E0095}" type="slidenum">
              <a:rPr lang="en-US" altLang="zh-CN" sz="1200" smtClean="0"/>
              <a:pPr eaLnBrk="1" hangingPunct="1"/>
              <a:t>10</a:t>
            </a:fld>
            <a:endParaRPr lang="en-US" altLang="zh-CN" sz="1200" smtClean="0"/>
          </a:p>
        </p:txBody>
      </p:sp>
    </p:spTree>
    <p:extLst>
      <p:ext uri="{BB962C8B-B14F-4D97-AF65-F5344CB8AC3E}">
        <p14:creationId xmlns:p14="http://schemas.microsoft.com/office/powerpoint/2010/main" val="248281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a:ln/>
        </p:spPr>
      </p:sp>
      <p:sp>
        <p:nvSpPr>
          <p:cNvPr id="1945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1945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66C7950E-D53C-4C2B-8132-B26F6683FD63}" type="slidenum">
              <a:rPr lang="en-US" altLang="zh-CN" sz="1200" smtClean="0"/>
              <a:pPr eaLnBrk="1" hangingPunct="1"/>
              <a:t>11</a:t>
            </a:fld>
            <a:endParaRPr lang="en-US" altLang="zh-CN" sz="1200" smtClean="0"/>
          </a:p>
        </p:txBody>
      </p:sp>
    </p:spTree>
    <p:extLst>
      <p:ext uri="{BB962C8B-B14F-4D97-AF65-F5344CB8AC3E}">
        <p14:creationId xmlns:p14="http://schemas.microsoft.com/office/powerpoint/2010/main" val="1362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1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1288CE9D-D429-4870-A545-FA46D88D10B1}" type="slidenum">
              <a:rPr lang="en-US" altLang="zh-CN" sz="1200" smtClean="0"/>
              <a:pPr eaLnBrk="1" hangingPunct="1"/>
              <a:t>17</a:t>
            </a:fld>
            <a:endParaRPr lang="en-US" altLang="zh-CN" sz="1200" smtClean="0"/>
          </a:p>
        </p:txBody>
      </p:sp>
    </p:spTree>
    <p:extLst>
      <p:ext uri="{BB962C8B-B14F-4D97-AF65-F5344CB8AC3E}">
        <p14:creationId xmlns:p14="http://schemas.microsoft.com/office/powerpoint/2010/main" val="585747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
        <p:nvSpPr>
          <p:cNvPr id="2027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ahoma" pitchFamily="34" charset="0"/>
                <a:ea typeface="宋体" pitchFamily="2" charset="-122"/>
              </a:defRPr>
            </a:lvl1pPr>
            <a:lvl2pPr marL="742950" indent="-285750" eaLnBrk="0" hangingPunct="0">
              <a:defRPr kumimoji="1" sz="2400">
                <a:solidFill>
                  <a:schemeClr val="tx1"/>
                </a:solidFill>
                <a:latin typeface="Tahoma" pitchFamily="34" charset="0"/>
                <a:ea typeface="宋体" pitchFamily="2" charset="-122"/>
              </a:defRPr>
            </a:lvl2pPr>
            <a:lvl3pPr marL="1143000" indent="-228600" eaLnBrk="0" hangingPunct="0">
              <a:defRPr kumimoji="1" sz="2400">
                <a:solidFill>
                  <a:schemeClr val="tx1"/>
                </a:solidFill>
                <a:latin typeface="Tahoma" pitchFamily="34" charset="0"/>
                <a:ea typeface="宋体" pitchFamily="2" charset="-122"/>
              </a:defRPr>
            </a:lvl3pPr>
            <a:lvl4pPr marL="1600200" indent="-228600" eaLnBrk="0" hangingPunct="0">
              <a:defRPr kumimoji="1" sz="2400">
                <a:solidFill>
                  <a:schemeClr val="tx1"/>
                </a:solidFill>
                <a:latin typeface="Tahoma" pitchFamily="34" charset="0"/>
                <a:ea typeface="宋体" pitchFamily="2" charset="-122"/>
              </a:defRPr>
            </a:lvl4pPr>
            <a:lvl5pPr marL="2057400" indent="-228600" eaLnBrk="0" hangingPunct="0">
              <a:defRPr kumimoji="1" sz="2400">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Tahoma" pitchFamily="34" charset="0"/>
                <a:ea typeface="宋体" pitchFamily="2" charset="-122"/>
              </a:defRPr>
            </a:lvl9pPr>
          </a:lstStyle>
          <a:p>
            <a:pPr eaLnBrk="1" hangingPunct="1"/>
            <a:fld id="{31D23FA1-9075-475F-8CE8-B86AC24153EB}" type="slidenum">
              <a:rPr lang="en-US" altLang="zh-CN" sz="1200" smtClean="0"/>
              <a:pPr eaLnBrk="1" hangingPunct="1"/>
              <a:t>18</a:t>
            </a:fld>
            <a:endParaRPr lang="en-US" altLang="zh-CN" sz="1200" smtClean="0"/>
          </a:p>
        </p:txBody>
      </p:sp>
    </p:spTree>
    <p:extLst>
      <p:ext uri="{BB962C8B-B14F-4D97-AF65-F5344CB8AC3E}">
        <p14:creationId xmlns:p14="http://schemas.microsoft.com/office/powerpoint/2010/main" val="332615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CCE8CF"/>
        </a:solidFill>
        <a:effectLst/>
      </p:bgPr>
    </p:bg>
    <p:spTree>
      <p:nvGrpSpPr>
        <p:cNvPr id="1" name=""/>
        <p:cNvGrpSpPr/>
        <p:nvPr/>
      </p:nvGrpSpPr>
      <p:grpSpPr>
        <a:xfrm>
          <a:off x="0" y="0"/>
          <a:ext cx="0" cy="0"/>
          <a:chOff x="0" y="0"/>
          <a:chExt cx="0" cy="0"/>
        </a:xfrm>
      </p:grpSpPr>
      <p:sp>
        <p:nvSpPr>
          <p:cNvPr id="4108"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4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163E97CD-29E6-4025-8BC8-D6133B63D5DF}" type="slidenum">
              <a:rPr lang="en-US" altLang="zh-CN"/>
              <a:pPr>
                <a:defRPr/>
              </a:pPr>
              <a:t>‹#›</a:t>
            </a:fld>
            <a:endParaRPr lang="en-US" altLang="zh-CN"/>
          </a:p>
        </p:txBody>
      </p:sp>
    </p:spTree>
    <p:extLst>
      <p:ext uri="{BB962C8B-B14F-4D97-AF65-F5344CB8AC3E}">
        <p14:creationId xmlns:p14="http://schemas.microsoft.com/office/powerpoint/2010/main" val="58228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AABA638-65EC-4806-9C78-AFEC10913505}" type="slidenum">
              <a:rPr lang="en-US" altLang="zh-CN"/>
              <a:pPr>
                <a:defRPr/>
              </a:pPr>
              <a:t>‹#›</a:t>
            </a:fld>
            <a:endParaRPr lang="en-US" altLang="zh-CN"/>
          </a:p>
        </p:txBody>
      </p:sp>
    </p:spTree>
    <p:extLst>
      <p:ext uri="{BB962C8B-B14F-4D97-AF65-F5344CB8AC3E}">
        <p14:creationId xmlns:p14="http://schemas.microsoft.com/office/powerpoint/2010/main" val="3135703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91218D85-48B6-4AFD-A288-666117199393}" type="slidenum">
              <a:rPr lang="en-US" altLang="zh-CN"/>
              <a:pPr>
                <a:defRPr/>
              </a:pPr>
              <a:t>‹#›</a:t>
            </a:fld>
            <a:endParaRPr lang="en-US" altLang="zh-CN"/>
          </a:p>
        </p:txBody>
      </p:sp>
    </p:spTree>
    <p:extLst>
      <p:ext uri="{BB962C8B-B14F-4D97-AF65-F5344CB8AC3E}">
        <p14:creationId xmlns:p14="http://schemas.microsoft.com/office/powerpoint/2010/main" val="1438842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solidFill>
          <a:srgbClr val="CCE8CF"/>
        </a:solidFill>
        <a:effectLst/>
      </p:bgPr>
    </p:bg>
    <p:spTree>
      <p:nvGrpSpPr>
        <p:cNvPr id="1" name=""/>
        <p:cNvGrpSpPr/>
        <p:nvPr/>
      </p:nvGrpSpPr>
      <p:grpSpPr>
        <a:xfrm>
          <a:off x="0" y="0"/>
          <a:ext cx="0" cy="0"/>
          <a:chOff x="0" y="0"/>
          <a:chExt cx="0" cy="0"/>
        </a:xfrm>
      </p:grpSpPr>
      <p:sp>
        <p:nvSpPr>
          <p:cNvPr id="8" name="矩形 7"/>
          <p:cNvSpPr/>
          <p:nvPr userDrawn="1"/>
        </p:nvSpPr>
        <p:spPr>
          <a:xfrm>
            <a:off x="0" y="0"/>
            <a:ext cx="9144000" cy="980728"/>
          </a:xfrm>
          <a:prstGeom prst="rect">
            <a:avLst/>
          </a:prstGeom>
          <a:solidFill>
            <a:srgbClr val="B3D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8768" y="1017304"/>
            <a:ext cx="9036496" cy="576064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13"/>
          <p:cNvSpPr>
            <a:spLocks noGrp="1" noChangeArrowheads="1"/>
          </p:cNvSpPr>
          <p:nvPr>
            <p:ph type="sldNum" sz="quarter" idx="12"/>
          </p:nvPr>
        </p:nvSpPr>
        <p:spPr>
          <a:ln/>
        </p:spPr>
        <p:txBody>
          <a:bodyPr/>
          <a:lstStyle>
            <a:lvl1pPr>
              <a:defRPr/>
            </a:lvl1pPr>
          </a:lstStyle>
          <a:p>
            <a:pPr>
              <a:defRPr/>
            </a:pPr>
            <a:fld id="{EF27CFC5-7FD8-49A5-BC14-6A12B5DF6A48}" type="slidenum">
              <a:rPr lang="en-US" altLang="zh-CN"/>
              <a:pPr>
                <a:defRPr/>
              </a:pPr>
              <a:t>‹#›</a:t>
            </a:fld>
            <a:endParaRPr lang="en-US" altLang="zh-CN"/>
          </a:p>
        </p:txBody>
      </p:sp>
      <p:sp>
        <p:nvSpPr>
          <p:cNvPr id="2" name="标题 1"/>
          <p:cNvSpPr>
            <a:spLocks noGrp="1"/>
          </p:cNvSpPr>
          <p:nvPr>
            <p:ph type="title"/>
          </p:nvPr>
        </p:nvSpPr>
        <p:spPr>
          <a:xfrm>
            <a:off x="107504" y="72800"/>
            <a:ext cx="8928992" cy="835920"/>
          </a:xfrm>
        </p:spPr>
        <p:txBody>
          <a:bodyPr anchor="ctr"/>
          <a:lstStyle>
            <a:lvl1pPr algn="ctr">
              <a:defRPr sz="4000"/>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446366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5DDF8BD-65F9-48C4-ABE9-2AD80F98D638}" type="slidenum">
              <a:rPr lang="en-US" altLang="zh-CN"/>
              <a:pPr>
                <a:defRPr/>
              </a:pPr>
              <a:t>‹#›</a:t>
            </a:fld>
            <a:endParaRPr lang="en-US" altLang="zh-CN"/>
          </a:p>
        </p:txBody>
      </p:sp>
    </p:spTree>
    <p:extLst>
      <p:ext uri="{BB962C8B-B14F-4D97-AF65-F5344CB8AC3E}">
        <p14:creationId xmlns:p14="http://schemas.microsoft.com/office/powerpoint/2010/main" val="1745881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FE7B968-F9E1-4F99-A37F-C4C443537FE0}" type="slidenum">
              <a:rPr lang="en-US" altLang="zh-CN"/>
              <a:pPr>
                <a:defRPr/>
              </a:pPr>
              <a:t>‹#›</a:t>
            </a:fld>
            <a:endParaRPr lang="en-US" altLang="zh-CN"/>
          </a:p>
        </p:txBody>
      </p:sp>
    </p:spTree>
    <p:extLst>
      <p:ext uri="{BB962C8B-B14F-4D97-AF65-F5344CB8AC3E}">
        <p14:creationId xmlns:p14="http://schemas.microsoft.com/office/powerpoint/2010/main" val="3001543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CFC22A96-5426-4C7C-942C-CE613934477D}" type="slidenum">
              <a:rPr lang="en-US" altLang="zh-CN"/>
              <a:pPr>
                <a:defRPr/>
              </a:pPr>
              <a:t>‹#›</a:t>
            </a:fld>
            <a:endParaRPr lang="en-US" altLang="zh-CN"/>
          </a:p>
        </p:txBody>
      </p:sp>
    </p:spTree>
    <p:extLst>
      <p:ext uri="{BB962C8B-B14F-4D97-AF65-F5344CB8AC3E}">
        <p14:creationId xmlns:p14="http://schemas.microsoft.com/office/powerpoint/2010/main" val="368226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9160F5B6-672A-4501-8AC2-B4A1B39B54E1}" type="slidenum">
              <a:rPr lang="en-US" altLang="zh-CN"/>
              <a:pPr>
                <a:defRPr/>
              </a:pPr>
              <a:t>‹#›</a:t>
            </a:fld>
            <a:endParaRPr lang="en-US" altLang="zh-CN"/>
          </a:p>
        </p:txBody>
      </p:sp>
    </p:spTree>
    <p:extLst>
      <p:ext uri="{BB962C8B-B14F-4D97-AF65-F5344CB8AC3E}">
        <p14:creationId xmlns:p14="http://schemas.microsoft.com/office/powerpoint/2010/main" val="219925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DD289EBD-6AF7-44A6-A834-9F066DF5B93A}" type="slidenum">
              <a:rPr lang="en-US" altLang="zh-CN"/>
              <a:pPr>
                <a:defRPr/>
              </a:pPr>
              <a:t>‹#›</a:t>
            </a:fld>
            <a:endParaRPr lang="en-US" altLang="zh-CN"/>
          </a:p>
        </p:txBody>
      </p:sp>
    </p:spTree>
    <p:extLst>
      <p:ext uri="{BB962C8B-B14F-4D97-AF65-F5344CB8AC3E}">
        <p14:creationId xmlns:p14="http://schemas.microsoft.com/office/powerpoint/2010/main" val="4285395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029FF83-66BB-458C-9D59-09AE05735E89}" type="slidenum">
              <a:rPr lang="en-US" altLang="zh-CN"/>
              <a:pPr>
                <a:defRPr/>
              </a:pPr>
              <a:t>‹#›</a:t>
            </a:fld>
            <a:endParaRPr lang="en-US" altLang="zh-CN"/>
          </a:p>
        </p:txBody>
      </p:sp>
    </p:spTree>
    <p:extLst>
      <p:ext uri="{BB962C8B-B14F-4D97-AF65-F5344CB8AC3E}">
        <p14:creationId xmlns:p14="http://schemas.microsoft.com/office/powerpoint/2010/main" val="274433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FF5A6A30-9FD2-4429-832C-04911250CDCA}" type="slidenum">
              <a:rPr lang="en-US" altLang="zh-CN"/>
              <a:pPr>
                <a:defRPr/>
              </a:pPr>
              <a:t>‹#›</a:t>
            </a:fld>
            <a:endParaRPr lang="en-US" altLang="zh-CN"/>
          </a:p>
        </p:txBody>
      </p:sp>
    </p:spTree>
    <p:extLst>
      <p:ext uri="{BB962C8B-B14F-4D97-AF65-F5344CB8AC3E}">
        <p14:creationId xmlns:p14="http://schemas.microsoft.com/office/powerpoint/2010/main" val="731126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75"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76"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77"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78"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79"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lang="zh-CN" altLang="zh-CN">
              <a:ea typeface="宋体" pitchFamily="2" charset="-122"/>
            </a:endParaRPr>
          </a:p>
        </p:txBody>
      </p:sp>
      <p:sp>
        <p:nvSpPr>
          <p:cNvPr id="3080"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a:ea typeface="宋体" pitchFamily="2" charset="-122"/>
            </a:endParaRPr>
          </a:p>
        </p:txBody>
      </p:sp>
      <p:sp>
        <p:nvSpPr>
          <p:cNvPr id="70665"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70666"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83"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a:ea typeface="宋体" pitchFamily="2" charset="-122"/>
              </a:defRPr>
            </a:lvl1pPr>
          </a:lstStyle>
          <a:p>
            <a:pPr>
              <a:defRPr/>
            </a:pPr>
            <a:endParaRPr lang="en-US" altLang="zh-CN"/>
          </a:p>
        </p:txBody>
      </p:sp>
      <p:sp>
        <p:nvSpPr>
          <p:cNvPr id="3084"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a:ea typeface="宋体" pitchFamily="2" charset="-122"/>
              </a:defRPr>
            </a:lvl1pPr>
          </a:lstStyle>
          <a:p>
            <a:pPr>
              <a:defRPr/>
            </a:pPr>
            <a:endParaRPr lang="en-US" altLang="zh-CN"/>
          </a:p>
        </p:txBody>
      </p:sp>
      <p:sp>
        <p:nvSpPr>
          <p:cNvPr id="3085"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a:ea typeface="宋体" pitchFamily="2" charset="-122"/>
              </a:defRPr>
            </a:lvl1pPr>
          </a:lstStyle>
          <a:p>
            <a:pPr>
              <a:defRPr/>
            </a:pPr>
            <a:fld id="{AB14573C-0731-4BCE-AF7E-858AF394AD7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8"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000.png"/><Relationship Id="rId5" Type="http://schemas.openxmlformats.org/officeDocument/2006/relationships/image" Target="../media/image100.png"/><Relationship Id="rId4" Type="http://schemas.openxmlformats.org/officeDocument/2006/relationships/image" Target="../media/image980.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200.png"/><Relationship Id="rId12"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0.png"/><Relationship Id="rId11" Type="http://schemas.openxmlformats.org/officeDocument/2006/relationships/image" Target="../media/image5.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oleObject" Target="../embeddings/oleObject1.bin"/><Relationship Id="rId4" Type="http://schemas.openxmlformats.org/officeDocument/2006/relationships/image" Target="../media/image9.png"/><Relationship Id="rId9" Type="http://schemas.openxmlformats.org/officeDocument/2006/relationships/image" Target="../media/image11.png"/><Relationship Id="rId1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60.png"/><Relationship Id="rId5" Type="http://schemas.openxmlformats.org/officeDocument/2006/relationships/image" Target="../media/image49.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870.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3.png"/><Relationship Id="rId5" Type="http://schemas.openxmlformats.org/officeDocument/2006/relationships/image" Target="../media/image51.png"/><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200.png"/><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90.png"/><Relationship Id="rId11" Type="http://schemas.openxmlformats.org/officeDocument/2006/relationships/image" Target="../media/image5.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oleObject" Target="../embeddings/oleObject9.bin"/><Relationship Id="rId4" Type="http://schemas.openxmlformats.org/officeDocument/2006/relationships/image" Target="../media/image9.png"/><Relationship Id="rId9" Type="http://schemas.openxmlformats.org/officeDocument/2006/relationships/image" Target="../media/image220.png"/><Relationship Id="rId1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notesSlide" Target="../notesSlides/notesSlide1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53.jpeg"/><Relationship Id="rId10" Type="http://schemas.openxmlformats.org/officeDocument/2006/relationships/image" Target="../media/image250.png"/><Relationship Id="rId4" Type="http://schemas.openxmlformats.org/officeDocument/2006/relationships/image" Target="../media/image52.jpe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12.png"/><Relationship Id="rId7" Type="http://schemas.openxmlformats.org/officeDocument/2006/relationships/image" Target="../media/image29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10" Type="http://schemas.openxmlformats.org/officeDocument/2006/relationships/image" Target="../media/image74.png"/><Relationship Id="rId4" Type="http://schemas.openxmlformats.org/officeDocument/2006/relationships/image" Target="../media/image281.png"/><Relationship Id="rId9"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300.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8" Type="http://schemas.openxmlformats.org/officeDocument/2006/relationships/image" Target="../media/image390.png"/><Relationship Id="rId13" Type="http://schemas.openxmlformats.org/officeDocument/2006/relationships/image" Target="../media/image440.png"/><Relationship Id="rId3" Type="http://schemas.openxmlformats.org/officeDocument/2006/relationships/image" Target="../media/image340.png"/><Relationship Id="rId7" Type="http://schemas.openxmlformats.org/officeDocument/2006/relationships/image" Target="../media/image380.png"/><Relationship Id="rId1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360.png"/><Relationship Id="rId15" Type="http://schemas.openxmlformats.org/officeDocument/2006/relationships/image" Target="../media/image58.png"/><Relationship Id="rId10" Type="http://schemas.openxmlformats.org/officeDocument/2006/relationships/image" Target="../media/image410.png"/><Relationship Id="rId4" Type="http://schemas.openxmlformats.org/officeDocument/2006/relationships/image" Target="../media/image350.png"/><Relationship Id="rId9" Type="http://schemas.openxmlformats.org/officeDocument/2006/relationships/image" Target="../media/image400.png"/><Relationship Id="rId14" Type="http://schemas.openxmlformats.org/officeDocument/2006/relationships/image" Target="../media/image45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00.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60.png"/><Relationship Id="rId7" Type="http://schemas.openxmlformats.org/officeDocument/2006/relationships/image" Target="../media/image49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70.png"/><Relationship Id="rId4" Type="http://schemas.openxmlformats.org/officeDocument/2006/relationships/image" Target="../media/image58.png"/><Relationship Id="rId9"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41.png"/><Relationship Id="rId7"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361.png"/><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4.bin"/><Relationship Id="rId5" Type="http://schemas.openxmlformats.org/officeDocument/2006/relationships/image" Target="../media/image79.pn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8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15.pn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76.png"/><Relationship Id="rId4" Type="http://schemas.openxmlformats.org/officeDocument/2006/relationships/oleObject" Target="../embeddings/oleObject15.bin"/></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7.jpe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94.wmf"/><Relationship Id="rId3" Type="http://schemas.openxmlformats.org/officeDocument/2006/relationships/tags" Target="../tags/tag4.xml"/><Relationship Id="rId7" Type="http://schemas.openxmlformats.org/officeDocument/2006/relationships/slideLayout" Target="../slideLayouts/slideLayout2.xml"/><Relationship Id="rId12" Type="http://schemas.openxmlformats.org/officeDocument/2006/relationships/oleObject" Target="../embeddings/oleObject18.bin"/><Relationship Id="rId2" Type="http://schemas.openxmlformats.org/officeDocument/2006/relationships/tags" Target="../tags/tag3.xml"/><Relationship Id="rId1" Type="http://schemas.openxmlformats.org/officeDocument/2006/relationships/vmlDrawing" Target="../drawings/vmlDrawing12.vml"/><Relationship Id="rId6" Type="http://schemas.openxmlformats.org/officeDocument/2006/relationships/tags" Target="../tags/tag7.xml"/><Relationship Id="rId11" Type="http://schemas.openxmlformats.org/officeDocument/2006/relationships/image" Target="../media/image93.wmf"/><Relationship Id="rId5" Type="http://schemas.openxmlformats.org/officeDocument/2006/relationships/tags" Target="../tags/tag6.xml"/><Relationship Id="rId10" Type="http://schemas.openxmlformats.org/officeDocument/2006/relationships/oleObject" Target="../embeddings/oleObject17.bin"/><Relationship Id="rId4" Type="http://schemas.openxmlformats.org/officeDocument/2006/relationships/tags" Target="../tags/tag5.xml"/><Relationship Id="rId9" Type="http://schemas.openxmlformats.org/officeDocument/2006/relationships/image" Target="../media/image92.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9.xml"/><Relationship Id="rId7" Type="http://schemas.openxmlformats.org/officeDocument/2006/relationships/image" Target="../media/image95.wmf"/><Relationship Id="rId2" Type="http://schemas.openxmlformats.org/officeDocument/2006/relationships/tags" Target="../tags/tag8.xml"/><Relationship Id="rId1" Type="http://schemas.openxmlformats.org/officeDocument/2006/relationships/vmlDrawing" Target="../drawings/vmlDrawing13.vml"/><Relationship Id="rId6" Type="http://schemas.openxmlformats.org/officeDocument/2006/relationships/oleObject" Target="../embeddings/oleObject19.bin"/><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96.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9.png"/><Relationship Id="rId9"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notesSlide" Target="../notesSlides/notesSlide3.xml"/><Relationship Id="rId7" Type="http://schemas.openxmlformats.org/officeDocument/2006/relationships/image" Target="../media/image221.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11.png"/><Relationship Id="rId5" Type="http://schemas.openxmlformats.org/officeDocument/2006/relationships/image" Target="../media/image23.png"/><Relationship Id="rId4" Type="http://schemas.openxmlformats.org/officeDocument/2006/relationships/oleObject" Target="../embeddings/oleObject5.bin"/><Relationship Id="rId9"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4.png"/><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png"/><Relationship Id="rId5" Type="http://schemas.openxmlformats.org/officeDocument/2006/relationships/oleObject" Target="../embeddings/oleObject7.bin"/><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ctrTitle"/>
          </p:nvPr>
        </p:nvSpPr>
        <p:spPr>
          <a:xfrm>
            <a:off x="323528" y="1124744"/>
            <a:ext cx="8674732" cy="2088232"/>
          </a:xfrm>
          <a:noFill/>
        </p:spPr>
        <p:txBody>
          <a:bodyPr/>
          <a:lstStyle/>
          <a:p>
            <a:pPr algn="ctr" eaLnBrk="1" hangingPunct="1"/>
            <a:r>
              <a:rPr lang="en-US" altLang="zh-CN" sz="3600" dirty="0"/>
              <a:t>Chapter 3</a:t>
            </a:r>
            <a:br>
              <a:rPr lang="en-US" altLang="zh-CN" sz="3600" dirty="0"/>
            </a:br>
            <a:r>
              <a:rPr lang="zh-CN" altLang="en-US" sz="3600" b="1" spc="600" dirty="0"/>
              <a:t>时序逻辑设计</a:t>
            </a:r>
            <a:r>
              <a:rPr lang="en-US" altLang="zh-CN" sz="3600" b="1" spc="600" dirty="0"/>
              <a:t/>
            </a:r>
            <a:br>
              <a:rPr lang="en-US" altLang="zh-CN" sz="3600" b="1" spc="600" dirty="0"/>
            </a:br>
            <a:r>
              <a:rPr lang="en-US" altLang="zh-CN" sz="3600" dirty="0"/>
              <a:t>Sequential Logic </a:t>
            </a:r>
            <a:r>
              <a:rPr lang="en-US" altLang="zh-CN" sz="3600" dirty="0" smtClean="0"/>
              <a:t>Design -</a:t>
            </a:r>
            <a:r>
              <a:rPr lang="en-US" altLang="zh-CN" dirty="0" smtClean="0"/>
              <a:t>2</a:t>
            </a:r>
          </a:p>
        </p:txBody>
      </p:sp>
      <p:sp>
        <p:nvSpPr>
          <p:cNvPr id="7" name="矩形 6"/>
          <p:cNvSpPr/>
          <p:nvPr/>
        </p:nvSpPr>
        <p:spPr>
          <a:xfrm>
            <a:off x="2087221" y="119640"/>
            <a:ext cx="5040560" cy="1015663"/>
          </a:xfrm>
          <a:prstGeom prst="rect">
            <a:avLst/>
          </a:prstGeom>
        </p:spPr>
        <p:txBody>
          <a:bodyPr wrap="square">
            <a:spAutoFit/>
          </a:bodyPr>
          <a:lstStyle/>
          <a:p>
            <a:pPr algn="ctr">
              <a:buNone/>
            </a:pPr>
            <a:r>
              <a:rPr lang="zh-CN" altLang="en-US" b="1" spc="600" dirty="0"/>
              <a:t>数字逻辑 </a:t>
            </a:r>
            <a:r>
              <a:rPr lang="zh-CN" altLang="en-US" sz="3200" b="1" spc="600" dirty="0">
                <a:latin typeface="楷体" pitchFamily="49" charset="-122"/>
                <a:ea typeface="楷体" pitchFamily="49" charset="-122"/>
              </a:rPr>
              <a:t>与</a:t>
            </a:r>
            <a:r>
              <a:rPr lang="zh-CN" altLang="en-US" sz="3200" b="1" spc="600" dirty="0"/>
              <a:t> </a:t>
            </a:r>
            <a:r>
              <a:rPr lang="zh-CN" altLang="en-US" b="1" spc="600" dirty="0"/>
              <a:t>部件设计</a:t>
            </a:r>
            <a:r>
              <a:rPr lang="en-US" altLang="zh-CN" b="1" spc="600" dirty="0"/>
              <a:t/>
            </a:r>
            <a:br>
              <a:rPr lang="en-US" altLang="zh-CN" b="1" spc="600" dirty="0"/>
            </a:br>
            <a:r>
              <a:rPr lang="en-US" altLang="zh-CN" sz="2000" b="1" dirty="0"/>
              <a:t>Digital Logic </a:t>
            </a:r>
            <a:r>
              <a:rPr lang="en-US" altLang="zh-CN" sz="2800" dirty="0"/>
              <a:t>&amp;</a:t>
            </a:r>
            <a:r>
              <a:rPr lang="en-US" altLang="zh-CN" sz="2000" b="1" dirty="0"/>
              <a:t> Component Design</a:t>
            </a:r>
            <a:endParaRPr lang="zh-CN" altLang="en-US" sz="2000" dirty="0"/>
          </a:p>
        </p:txBody>
      </p:sp>
      <p:pic>
        <p:nvPicPr>
          <p:cNvPr id="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9346" y="91310"/>
            <a:ext cx="1297150"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图片 8"/>
          <p:cNvPicPr>
            <a:picLocks noChangeAspect="1"/>
          </p:cNvPicPr>
          <p:nvPr/>
        </p:nvPicPr>
        <p:blipFill rotWithShape="1">
          <a:blip r:embed="rId4"/>
          <a:srcRect l="26966" t="16884" r="40550" b="8369"/>
          <a:stretch/>
        </p:blipFill>
        <p:spPr>
          <a:xfrm>
            <a:off x="70805" y="52340"/>
            <a:ext cx="1404851" cy="2017877"/>
          </a:xfrm>
          <a:prstGeom prst="rect">
            <a:avLst/>
          </a:prstGeom>
        </p:spPr>
      </p:pic>
      <p:sp>
        <p:nvSpPr>
          <p:cNvPr id="11" name="Rectangle 5"/>
          <p:cNvSpPr>
            <a:spLocks noGrp="1" noChangeArrowheads="1"/>
          </p:cNvSpPr>
          <p:nvPr>
            <p:ph type="subTitle" idx="1"/>
          </p:nvPr>
        </p:nvSpPr>
        <p:spPr>
          <a:xfrm>
            <a:off x="6400978" y="6366384"/>
            <a:ext cx="2670790" cy="422401"/>
          </a:xfrm>
          <a:noFill/>
        </p:spPr>
        <p:txBody>
          <a:bodyPr>
            <a:normAutofit/>
          </a:bodyPr>
          <a:lstStyle/>
          <a:p>
            <a:pPr eaLnBrk="1" hangingPunct="1"/>
            <a:r>
              <a:rPr lang="en-US" altLang="zh-CN" sz="2000" dirty="0" smtClean="0">
                <a:solidFill>
                  <a:srgbClr val="0070C0"/>
                </a:solidFill>
              </a:rPr>
              <a:t>xgsun@fudan.edu.cn</a:t>
            </a:r>
          </a:p>
        </p:txBody>
      </p:sp>
      <p:pic>
        <p:nvPicPr>
          <p:cNvPr id="12" name="Picture 2" descr="C:\Users\Sam2013\Desktop\孙晓光.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6265708"/>
            <a:ext cx="1443098" cy="5319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ACFLQL0"/>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472852" y="3405792"/>
            <a:ext cx="6263521" cy="2232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494" y="2469090"/>
            <a:ext cx="4127367" cy="438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3" name="Rectangle 2"/>
          <p:cNvSpPr>
            <a:spLocks noGrp="1" noChangeArrowheads="1"/>
          </p:cNvSpPr>
          <p:nvPr>
            <p:ph type="title"/>
          </p:nvPr>
        </p:nvSpPr>
        <p:spPr/>
        <p:txBody>
          <a:bodyPr/>
          <a:lstStyle/>
          <a:p>
            <a:pPr eaLnBrk="1" hangingPunct="1"/>
            <a:r>
              <a:rPr lang="zh-CN" altLang="en-US" sz="3600" b="1" dirty="0" smtClean="0">
                <a:solidFill>
                  <a:srgbClr val="FF0000"/>
                </a:solidFill>
              </a:rPr>
              <a:t>触发器</a:t>
            </a:r>
            <a:r>
              <a:rPr lang="zh-CN" altLang="en-US" sz="3600" b="1" dirty="0" smtClean="0">
                <a:solidFill>
                  <a:srgbClr val="FF0000"/>
                </a:solidFill>
              </a:rPr>
              <a:t>输入</a:t>
            </a:r>
            <a:r>
              <a:rPr lang="zh-CN" altLang="en-US" sz="3600" b="1" dirty="0" smtClean="0">
                <a:solidFill>
                  <a:srgbClr val="FF0000"/>
                </a:solidFill>
              </a:rPr>
              <a:t>方程 </a:t>
            </a:r>
            <a:r>
              <a:rPr lang="en-US" altLang="zh-CN" sz="3600" dirty="0">
                <a:solidFill>
                  <a:srgbClr val="FF0000"/>
                </a:solidFill>
              </a:rPr>
              <a:t>(</a:t>
            </a:r>
            <a:r>
              <a:rPr lang="zh-CN" altLang="en-US" sz="3600" b="1" dirty="0">
                <a:solidFill>
                  <a:srgbClr val="FF0000"/>
                </a:solidFill>
              </a:rPr>
              <a:t>激励方程</a:t>
            </a:r>
            <a:r>
              <a:rPr lang="en-US" altLang="zh-CN" sz="3600" dirty="0" smtClean="0">
                <a:solidFill>
                  <a:srgbClr val="FF0000"/>
                </a:solidFill>
              </a:rPr>
              <a:t>)</a:t>
            </a:r>
            <a:endParaRPr lang="en-US" altLang="zh-CN" sz="3600" b="1" dirty="0" smtClean="0">
              <a:solidFill>
                <a:srgbClr val="FF0000"/>
              </a:solidFill>
            </a:endParaRPr>
          </a:p>
        </p:txBody>
      </p:sp>
      <p:sp>
        <p:nvSpPr>
          <p:cNvPr id="4" name="灯片编号占位符 3"/>
          <p:cNvSpPr>
            <a:spLocks noGrp="1"/>
          </p:cNvSpPr>
          <p:nvPr>
            <p:ph type="sldNum" sz="quarter" idx="12"/>
          </p:nvPr>
        </p:nvSpPr>
        <p:spPr/>
        <p:txBody>
          <a:bodyPr/>
          <a:lstStyle/>
          <a:p>
            <a:pPr>
              <a:defRPr/>
            </a:pPr>
            <a:fld id="{EF27CFC5-7FD8-49A5-BC14-6A12B5DF6A48}" type="slidenum">
              <a:rPr lang="en-US" altLang="zh-CN" smtClean="0"/>
              <a:pPr>
                <a:defRPr/>
              </a:pPr>
              <a:t>10</a:t>
            </a:fld>
            <a:endParaRPr lang="en-US" altLang="zh-CN"/>
          </a:p>
        </p:txBody>
      </p:sp>
      <p:sp>
        <p:nvSpPr>
          <p:cNvPr id="3" name="TextBox 2"/>
          <p:cNvSpPr txBox="1"/>
          <p:nvPr/>
        </p:nvSpPr>
        <p:spPr>
          <a:xfrm>
            <a:off x="123606" y="1052736"/>
            <a:ext cx="8847294" cy="1200329"/>
          </a:xfrm>
          <a:prstGeom prst="rect">
            <a:avLst/>
          </a:prstGeom>
          <a:noFill/>
        </p:spPr>
        <p:txBody>
          <a:bodyPr wrap="none" rtlCol="0">
            <a:spAutoFit/>
          </a:bodyPr>
          <a:lstStyle/>
          <a:p>
            <a:pPr marL="342900" indent="-342900">
              <a:buFont typeface="Arial" panose="020B0604020202020204" pitchFamily="34" charset="0"/>
              <a:buChar char="•"/>
            </a:pPr>
            <a:r>
              <a:rPr lang="zh-CN" altLang="en-US" b="1" dirty="0" smtClean="0">
                <a:solidFill>
                  <a:srgbClr val="FF0000"/>
                </a:solidFill>
              </a:rPr>
              <a:t>输出方程</a:t>
            </a:r>
            <a:r>
              <a:rPr lang="zh-CN" altLang="en-US" dirty="0" smtClean="0"/>
              <a:t>：组合电路部分产生的外部输出，用布尔函数描述。</a:t>
            </a:r>
            <a:endParaRPr lang="en-US" altLang="zh-CN" dirty="0" smtClean="0"/>
          </a:p>
          <a:p>
            <a:pPr marL="342900" indent="-342900">
              <a:buFont typeface="Arial" panose="020B0604020202020204" pitchFamily="34" charset="0"/>
              <a:buChar char="•"/>
            </a:pPr>
            <a:r>
              <a:rPr lang="zh-CN" altLang="en-US" b="1" dirty="0" smtClean="0">
                <a:solidFill>
                  <a:srgbClr val="FF0000"/>
                </a:solidFill>
              </a:rPr>
              <a:t>触发器输入方程</a:t>
            </a:r>
            <a:r>
              <a:rPr lang="zh-CN" altLang="en-US" dirty="0" smtClean="0"/>
              <a:t> </a:t>
            </a:r>
            <a:r>
              <a:rPr lang="en-US" altLang="zh-CN" dirty="0" smtClean="0"/>
              <a:t>/ </a:t>
            </a:r>
            <a:r>
              <a:rPr lang="zh-CN" altLang="en-US" b="1" dirty="0" smtClean="0">
                <a:solidFill>
                  <a:srgbClr val="FF0000"/>
                </a:solidFill>
              </a:rPr>
              <a:t>激励方程</a:t>
            </a:r>
            <a:r>
              <a:rPr lang="zh-CN" altLang="en-US" dirty="0" smtClean="0"/>
              <a:t>：</a:t>
            </a:r>
            <a:r>
              <a:rPr lang="en-US" altLang="zh-CN" dirty="0" smtClean="0"/>
              <a:t/>
            </a:r>
            <a:br>
              <a:rPr lang="en-US" altLang="zh-CN" dirty="0" smtClean="0"/>
            </a:br>
            <a:r>
              <a:rPr lang="zh-CN" altLang="en-US" dirty="0" smtClean="0"/>
              <a:t>产生触发器输入的电路方程，也可用布尔函数描述。</a:t>
            </a:r>
            <a:endParaRPr lang="zh-CN" altLang="en-US" dirty="0"/>
          </a:p>
        </p:txBody>
      </p:sp>
      <mc:AlternateContent xmlns:mc="http://schemas.openxmlformats.org/markup-compatibility/2006">
        <mc:Choice xmlns:a14="http://schemas.microsoft.com/office/drawing/2010/main" Requires="a14">
          <p:sp>
            <p:nvSpPr>
              <p:cNvPr id="8" name="TextBox 7"/>
              <p:cNvSpPr txBox="1"/>
              <p:nvPr/>
            </p:nvSpPr>
            <p:spPr>
              <a:xfrm>
                <a:off x="870333" y="2492896"/>
                <a:ext cx="29095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𝐴</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𝐴𝑥</m:t>
                      </m:r>
                      <m:r>
                        <a:rPr lang="en-US" altLang="zh-CN" b="0" i="1" smtClean="0">
                          <a:latin typeface="Cambria Math"/>
                        </a:rPr>
                        <m:t>+</m:t>
                      </m:r>
                      <m:r>
                        <a:rPr lang="en-US" altLang="zh-CN" b="0" i="1" smtClean="0">
                          <a:latin typeface="Cambria Math"/>
                        </a:rPr>
                        <m:t>𝐵𝑥</m:t>
                      </m:r>
                    </m:oMath>
                  </m:oMathPara>
                </a14:m>
                <a:endParaRPr lang="zh-CN" altLang="en-US" dirty="0"/>
              </a:p>
            </p:txBody>
          </p:sp>
        </mc:Choice>
        <mc:Fallback>
          <p:sp>
            <p:nvSpPr>
              <p:cNvPr id="8" name="TextBox 7"/>
              <p:cNvSpPr txBox="1">
                <a:spLocks noRot="1" noChangeAspect="1" noMove="1" noResize="1" noEditPoints="1" noAdjustHandles="1" noChangeArrowheads="1" noChangeShapeType="1" noTextEdit="1"/>
              </p:cNvSpPr>
              <p:nvPr/>
            </p:nvSpPr>
            <p:spPr>
              <a:xfrm>
                <a:off x="870333" y="2492896"/>
                <a:ext cx="2909579"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870333" y="3039343"/>
                <a:ext cx="22605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𝐵</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𝑥</m:t>
                      </m:r>
                    </m:oMath>
                  </m:oMathPara>
                </a14:m>
                <a:endParaRPr lang="zh-CN" altLang="en-US" dirty="0"/>
              </a:p>
            </p:txBody>
          </p:sp>
        </mc:Choice>
        <mc:Fallback>
          <p:sp>
            <p:nvSpPr>
              <p:cNvPr id="9" name="TextBox 8"/>
              <p:cNvSpPr txBox="1">
                <a:spLocks noRot="1" noChangeAspect="1" noMove="1" noResize="1" noEditPoints="1" noAdjustHandles="1" noChangeArrowheads="1" noChangeShapeType="1" noTextEdit="1"/>
              </p:cNvSpPr>
              <p:nvPr/>
            </p:nvSpPr>
            <p:spPr>
              <a:xfrm>
                <a:off x="870333" y="3039343"/>
                <a:ext cx="2260555" cy="461665"/>
              </a:xfrm>
              <a:prstGeom prst="rect">
                <a:avLst/>
              </a:prstGeom>
              <a:blipFill rotWithShape="0">
                <a:blip r:embed="rId5"/>
                <a:stretch>
                  <a:fillRect b="-1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870333" y="3645024"/>
                <a:ext cx="2517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𝑦</m:t>
                      </m:r>
                      <m:d>
                        <m:dPr>
                          <m:ctrlPr>
                            <a:rPr lang="en-US" altLang="zh-CN" b="0" i="1" smtClean="0">
                              <a:latin typeface="Cambria Math" panose="02040503050406030204" pitchFamily="18" charset="0"/>
                            </a:rPr>
                          </m:ctrlPr>
                        </m:dPr>
                        <m:e>
                          <m:r>
                            <a:rPr lang="en-US" altLang="zh-CN" b="0" i="1" smtClean="0">
                              <a:latin typeface="Cambria Math"/>
                            </a:rPr>
                            <m:t>𝑡</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𝐵</m:t>
                      </m:r>
                      <m:r>
                        <a:rPr lang="en-US" altLang="zh-CN" b="0" i="1" smtClean="0">
                          <a:latin typeface="Cambria Math"/>
                        </a:rPr>
                        <m:t>)</m:t>
                      </m:r>
                      <m:r>
                        <a:rPr lang="en-US" altLang="zh-CN" b="0" i="1" smtClean="0">
                          <a:latin typeface="Cambria Math"/>
                        </a:rPr>
                        <m:t>𝑥</m:t>
                      </m:r>
                      <m:r>
                        <a:rPr lang="en-US" altLang="zh-CN" b="0" i="1" smtClean="0">
                          <a:latin typeface="Cambria Math"/>
                        </a:rPr>
                        <m:t>′</m:t>
                      </m:r>
                    </m:oMath>
                  </m:oMathPara>
                </a14:m>
                <a:endParaRPr lang="zh-CN" altLang="en-US" dirty="0"/>
              </a:p>
            </p:txBody>
          </p:sp>
        </mc:Choice>
        <mc:Fallback>
          <p:sp>
            <p:nvSpPr>
              <p:cNvPr id="10" name="TextBox 9"/>
              <p:cNvSpPr txBox="1">
                <a:spLocks noRot="1" noChangeAspect="1" noMove="1" noResize="1" noEditPoints="1" noAdjustHandles="1" noChangeArrowheads="1" noChangeShapeType="1" noTextEdit="1"/>
              </p:cNvSpPr>
              <p:nvPr/>
            </p:nvSpPr>
            <p:spPr>
              <a:xfrm>
                <a:off x="870333" y="3645024"/>
                <a:ext cx="2517612" cy="461665"/>
              </a:xfrm>
              <a:prstGeom prst="rect">
                <a:avLst/>
              </a:prstGeom>
              <a:blipFill rotWithShape="0">
                <a:blip r:embed="rId6"/>
                <a:stretch>
                  <a:fillRect b="-19737"/>
                </a:stretch>
              </a:blipFill>
            </p:spPr>
            <p:txBody>
              <a:bodyPr/>
              <a:lstStyle/>
              <a:p>
                <a:r>
                  <a:rPr lang="zh-CN" altLang="en-US">
                    <a:noFill/>
                  </a:rPr>
                  <a:t> </a:t>
                </a:r>
              </a:p>
            </p:txBody>
          </p:sp>
        </mc:Fallback>
      </mc:AlternateContent>
      <p:pic>
        <p:nvPicPr>
          <p:cNvPr id="10413" name="Picture 1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7011" y="4332805"/>
            <a:ext cx="2304255" cy="17281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mc:Choice xmlns:a14="http://schemas.microsoft.com/office/drawing/2010/main" Requires="a14">
          <p:sp>
            <p:nvSpPr>
              <p:cNvPr id="5" name="TextBox 4"/>
              <p:cNvSpPr txBox="1"/>
              <p:nvPr/>
            </p:nvSpPr>
            <p:spPr>
              <a:xfrm>
                <a:off x="467544" y="6093296"/>
                <a:ext cx="4047839" cy="461665"/>
              </a:xfrm>
              <a:prstGeom prst="rect">
                <a:avLst/>
              </a:prstGeom>
              <a:noFill/>
            </p:spPr>
            <p:txBody>
              <a:bodyPr wrap="none" rtlCol="0">
                <a:spAutoFit/>
              </a:bodyPr>
              <a:lstStyle/>
              <a:p>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a:rPr>
                          <m:t>𝑫</m:t>
                        </m:r>
                      </m:e>
                      <m:sub>
                        <m:r>
                          <a:rPr lang="en-US" altLang="zh-CN" b="1" i="1" smtClean="0">
                            <a:solidFill>
                              <a:srgbClr val="FF0000"/>
                            </a:solidFill>
                            <a:latin typeface="Cambria Math"/>
                          </a:rPr>
                          <m:t>𝑨</m:t>
                        </m:r>
                      </m:sub>
                    </m:sSub>
                  </m:oMath>
                </a14:m>
                <a:r>
                  <a:rPr lang="zh-CN" altLang="en-US" dirty="0" smtClean="0"/>
                  <a:t>：标号为</a:t>
                </a:r>
                <a:r>
                  <a:rPr lang="en-US" altLang="zh-CN" dirty="0" smtClean="0"/>
                  <a:t>A</a:t>
                </a:r>
                <a:r>
                  <a:rPr lang="zh-CN" altLang="en-US" dirty="0" smtClean="0"/>
                  <a:t>的</a:t>
                </a:r>
                <a:r>
                  <a:rPr lang="en-US" altLang="zh-CN" dirty="0" smtClean="0"/>
                  <a:t>D</a:t>
                </a:r>
                <a:r>
                  <a:rPr lang="zh-CN" altLang="en-US" dirty="0" smtClean="0"/>
                  <a:t>触发器输出</a:t>
                </a:r>
                <a:endParaRPr lang="zh-CN" altLang="en-US" dirty="0"/>
              </a:p>
            </p:txBody>
          </p:sp>
        </mc:Choice>
        <mc:Fallback>
          <p:sp>
            <p:nvSpPr>
              <p:cNvPr id="5" name="TextBox 4"/>
              <p:cNvSpPr txBox="1">
                <a:spLocks noRot="1" noChangeAspect="1" noMove="1" noResize="1" noEditPoints="1" noAdjustHandles="1" noChangeArrowheads="1" noChangeShapeType="1" noTextEdit="1"/>
              </p:cNvSpPr>
              <p:nvPr/>
            </p:nvSpPr>
            <p:spPr>
              <a:xfrm>
                <a:off x="467544" y="6093296"/>
                <a:ext cx="4047839" cy="461665"/>
              </a:xfrm>
              <a:prstGeom prst="rect">
                <a:avLst/>
              </a:prstGeom>
              <a:blipFill rotWithShape="0">
                <a:blip r:embed="rId8"/>
                <a:stretch>
                  <a:fillRect l="-452" t="-14667" r="-1355" b="-29333"/>
                </a:stretch>
              </a:blipFill>
            </p:spPr>
            <p:txBody>
              <a:bodyPr/>
              <a:lstStyle/>
              <a:p>
                <a:r>
                  <a:rPr lang="zh-CN" altLang="en-US">
                    <a:noFill/>
                  </a:rPr>
                  <a:t> </a:t>
                </a:r>
              </a:p>
            </p:txBody>
          </p:sp>
        </mc:Fallback>
      </mc:AlternateContent>
      <p:sp>
        <p:nvSpPr>
          <p:cNvPr id="6" name="文本框 5"/>
          <p:cNvSpPr txBox="1"/>
          <p:nvPr/>
        </p:nvSpPr>
        <p:spPr>
          <a:xfrm>
            <a:off x="8100392" y="3489835"/>
            <a:ext cx="369012" cy="461665"/>
          </a:xfrm>
          <a:prstGeom prst="rect">
            <a:avLst/>
          </a:prstGeom>
          <a:noFill/>
        </p:spPr>
        <p:txBody>
          <a:bodyPr wrap="none" rtlCol="0">
            <a:spAutoFit/>
          </a:bodyPr>
          <a:lstStyle/>
          <a:p>
            <a:r>
              <a:rPr lang="en-US" altLang="zh-CN" dirty="0" smtClean="0">
                <a:solidFill>
                  <a:srgbClr val="0070C0"/>
                </a:solidFill>
              </a:rPr>
              <a:t>A</a:t>
            </a:r>
            <a:endParaRPr lang="zh-CN" altLang="en-US" dirty="0">
              <a:solidFill>
                <a:srgbClr val="0070C0"/>
              </a:solidFill>
            </a:endParaRPr>
          </a:p>
        </p:txBody>
      </p:sp>
      <p:sp>
        <p:nvSpPr>
          <p:cNvPr id="13" name="文本框 12"/>
          <p:cNvSpPr txBox="1"/>
          <p:nvPr/>
        </p:nvSpPr>
        <p:spPr>
          <a:xfrm>
            <a:off x="8100392" y="5313583"/>
            <a:ext cx="369012" cy="461665"/>
          </a:xfrm>
          <a:prstGeom prst="rect">
            <a:avLst/>
          </a:prstGeom>
          <a:noFill/>
        </p:spPr>
        <p:txBody>
          <a:bodyPr wrap="none" rtlCol="0">
            <a:spAutoFit/>
          </a:bodyPr>
          <a:lstStyle/>
          <a:p>
            <a:r>
              <a:rPr lang="en-US" altLang="zh-CN" dirty="0" smtClean="0">
                <a:solidFill>
                  <a:srgbClr val="0070C0"/>
                </a:solidFill>
              </a:rPr>
              <a:t>B</a:t>
            </a:r>
            <a:endParaRPr lang="zh-CN" altLang="en-US" dirty="0">
              <a:solidFill>
                <a:srgbClr val="0070C0"/>
              </a:solidFill>
            </a:endParaRPr>
          </a:p>
        </p:txBody>
      </p:sp>
    </p:spTree>
    <p:extLst>
      <p:ext uri="{BB962C8B-B14F-4D97-AF65-F5344CB8AC3E}">
        <p14:creationId xmlns:p14="http://schemas.microsoft.com/office/powerpoint/2010/main" val="1393461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528" y="74712"/>
            <a:ext cx="8460110" cy="762000"/>
          </a:xfrm>
        </p:spPr>
        <p:txBody>
          <a:bodyPr/>
          <a:lstStyle/>
          <a:p>
            <a:pPr eaLnBrk="1" hangingPunct="1"/>
            <a:r>
              <a:rPr lang="zh-CN" altLang="en-US" dirty="0" smtClean="0"/>
              <a:t>例</a:t>
            </a:r>
            <a:r>
              <a:rPr lang="en-US" altLang="zh-CN" dirty="0" smtClean="0"/>
              <a:t>1</a:t>
            </a:r>
            <a:r>
              <a:rPr lang="zh-CN" altLang="en-US" dirty="0" smtClean="0"/>
              <a:t>：</a:t>
            </a:r>
            <a:r>
              <a:rPr lang="zh-CN" altLang="en-US" dirty="0" smtClean="0"/>
              <a:t>带有</a:t>
            </a:r>
            <a:r>
              <a:rPr lang="en-US" altLang="zh-CN" dirty="0" smtClean="0">
                <a:solidFill>
                  <a:srgbClr val="FF0000"/>
                </a:solidFill>
              </a:rPr>
              <a:t>D</a:t>
            </a:r>
            <a:r>
              <a:rPr lang="zh-CN" altLang="en-US" dirty="0" smtClean="0">
                <a:solidFill>
                  <a:srgbClr val="FF0000"/>
                </a:solidFill>
              </a:rPr>
              <a:t>触发器</a:t>
            </a:r>
            <a:r>
              <a:rPr lang="zh-CN" altLang="en-US" dirty="0" smtClean="0"/>
              <a:t>的时序电路</a:t>
            </a:r>
            <a:r>
              <a:rPr lang="zh-CN" altLang="en-US" b="1" dirty="0" smtClean="0">
                <a:solidFill>
                  <a:srgbClr val="FF0000"/>
                </a:solidFill>
              </a:rPr>
              <a:t>分析</a:t>
            </a:r>
            <a:endParaRPr lang="en-US" altLang="zh-CN" b="1" dirty="0" smtClean="0">
              <a:solidFill>
                <a:srgbClr val="FF0000"/>
              </a:solidFill>
            </a:endParaRPr>
          </a:p>
        </p:txBody>
      </p:sp>
      <p:pic>
        <p:nvPicPr>
          <p:cNvPr id="4" name="Picture 4" descr="AACFLQL0"/>
          <p:cNvPicPr>
            <a:picLocks noChangeAspect="1" noChangeArrowheads="1"/>
          </p:cNvPicPr>
          <p:nvPr/>
        </p:nvPicPr>
        <p:blipFill rotWithShape="1">
          <a:blip r:embed="rId3">
            <a:extLst>
              <a:ext uri="{28A0092B-C50C-407E-A947-70E740481C1C}">
                <a14:useLocalDpi xmlns:a14="http://schemas.microsoft.com/office/drawing/2010/main" val="0"/>
              </a:ext>
            </a:extLst>
          </a:blip>
          <a:srcRect b="5478"/>
          <a:stretch/>
        </p:blipFill>
        <p:spPr bwMode="auto">
          <a:xfrm>
            <a:off x="36671" y="962950"/>
            <a:ext cx="8567778" cy="586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07504" y="981889"/>
                <a:ext cx="5815310" cy="430887"/>
              </a:xfrm>
              <a:prstGeom prst="rect">
                <a:avLst/>
              </a:prstGeom>
              <a:noFill/>
            </p:spPr>
            <p:txBody>
              <a:bodyPr wrap="none" rtlCol="0">
                <a:spAutoFit/>
              </a:bodyPr>
              <a:lstStyle/>
              <a:p>
                <a:pPr marL="457200" indent="-457200">
                  <a:buFont typeface="+mj-ea"/>
                  <a:buAutoNum type="circleNumDbPlain"/>
                </a:pPr>
                <a:r>
                  <a:rPr lang="zh-CN" altLang="en-US" sz="2200" dirty="0" smtClean="0">
                    <a:solidFill>
                      <a:srgbClr val="0070C0"/>
                    </a:solidFill>
                  </a:rPr>
                  <a:t>由</a:t>
                </a:r>
                <a:r>
                  <a:rPr lang="zh-CN" altLang="en-US" sz="2200" b="1" dirty="0" smtClean="0"/>
                  <a:t>逻辑图</a:t>
                </a:r>
                <a:r>
                  <a:rPr lang="zh-CN" altLang="en-US" sz="2200" dirty="0">
                    <a:solidFill>
                      <a:srgbClr val="0070C0"/>
                    </a:solidFill>
                  </a:rPr>
                  <a:t>可得</a:t>
                </a:r>
                <a:r>
                  <a:rPr lang="zh-CN" altLang="en-US" sz="2200" b="1" dirty="0" smtClean="0">
                    <a:solidFill>
                      <a:srgbClr val="0070C0"/>
                    </a:solidFill>
                  </a:rPr>
                  <a:t>输入方程</a:t>
                </a:r>
                <a:r>
                  <a:rPr lang="zh-CN" altLang="en-US" sz="2200" dirty="0" smtClean="0">
                    <a:solidFill>
                      <a:srgbClr val="0070C0"/>
                    </a:solidFill>
                  </a:rPr>
                  <a:t>：</a:t>
                </a:r>
                <a14:m>
                  <m:oMath xmlns:m="http://schemas.openxmlformats.org/officeDocument/2006/math">
                    <m:sSub>
                      <m:sSubPr>
                        <m:ctrlPr>
                          <a:rPr lang="en-US" altLang="zh-CN" sz="2200" b="1" i="1" smtClean="0">
                            <a:solidFill>
                              <a:srgbClr val="FF0000"/>
                            </a:solidFill>
                            <a:latin typeface="Cambria Math" panose="02040503050406030204" pitchFamily="18" charset="0"/>
                          </a:rPr>
                        </m:ctrlPr>
                      </m:sSubPr>
                      <m:e>
                        <m:r>
                          <a:rPr lang="en-US" altLang="zh-CN" sz="2200" b="1" i="1" smtClean="0">
                            <a:solidFill>
                              <a:srgbClr val="FF0000"/>
                            </a:solidFill>
                            <a:latin typeface="Cambria Math"/>
                          </a:rPr>
                          <m:t>𝑫</m:t>
                        </m:r>
                      </m:e>
                      <m:sub>
                        <m:r>
                          <a:rPr lang="en-US" altLang="zh-CN" sz="2200" b="1" i="1" smtClean="0">
                            <a:solidFill>
                              <a:srgbClr val="FF0000"/>
                            </a:solidFill>
                            <a:latin typeface="Cambria Math"/>
                          </a:rPr>
                          <m:t>𝑨</m:t>
                        </m:r>
                      </m:sub>
                    </m:sSub>
                    <m:r>
                      <a:rPr lang="en-US" altLang="zh-CN" sz="2200" b="1" i="1" smtClean="0">
                        <a:solidFill>
                          <a:srgbClr val="FF0000"/>
                        </a:solidFill>
                        <a:latin typeface="Cambria Math"/>
                      </a:rPr>
                      <m:t>=</m:t>
                    </m:r>
                    <m:r>
                      <a:rPr lang="en-US" altLang="zh-CN" sz="2200" b="1" i="1" smtClean="0">
                        <a:solidFill>
                          <a:srgbClr val="FF0000"/>
                        </a:solidFill>
                        <a:latin typeface="Cambria Math"/>
                      </a:rPr>
                      <m:t>𝑨</m:t>
                    </m:r>
                    <m:r>
                      <a:rPr lang="en-US" altLang="zh-CN" sz="2200" b="1" i="1" smtClean="0">
                        <a:solidFill>
                          <a:srgbClr val="FF0000"/>
                        </a:solidFill>
                        <a:latin typeface="Cambria Math"/>
                      </a:rPr>
                      <m:t>⊕</m:t>
                    </m:r>
                    <m:r>
                      <a:rPr lang="en-US" altLang="zh-CN" sz="2200" b="1" i="1" smtClean="0">
                        <a:solidFill>
                          <a:srgbClr val="FF0000"/>
                        </a:solidFill>
                        <a:latin typeface="Cambria Math"/>
                      </a:rPr>
                      <m:t>𝒙</m:t>
                    </m:r>
                    <m:r>
                      <a:rPr lang="en-US" altLang="zh-CN" sz="2200" b="1" i="1">
                        <a:solidFill>
                          <a:srgbClr val="FF0000"/>
                        </a:solidFill>
                        <a:latin typeface="Cambria Math"/>
                      </a:rPr>
                      <m:t>⊕</m:t>
                    </m:r>
                    <m:r>
                      <a:rPr lang="en-US" altLang="zh-CN" sz="2200" b="1" i="1" smtClean="0">
                        <a:solidFill>
                          <a:srgbClr val="FF0000"/>
                        </a:solidFill>
                        <a:latin typeface="Cambria Math"/>
                      </a:rPr>
                      <m:t>𝒚</m:t>
                    </m:r>
                  </m:oMath>
                </a14:m>
                <a:endParaRPr lang="zh-CN" altLang="en-US" sz="2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07504" y="981889"/>
                <a:ext cx="5815310" cy="430887"/>
              </a:xfrm>
              <a:prstGeom prst="rect">
                <a:avLst/>
              </a:prstGeom>
              <a:blipFill rotWithShape="0">
                <a:blip r:embed="rId4"/>
                <a:stretch>
                  <a:fillRect l="-943" t="-14085" b="-239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07504" y="4077072"/>
                <a:ext cx="6492483" cy="430887"/>
              </a:xfrm>
              <a:prstGeom prst="rect">
                <a:avLst/>
              </a:prstGeom>
              <a:noFill/>
            </p:spPr>
            <p:txBody>
              <a:bodyPr wrap="none" rtlCol="0">
                <a:spAutoFit/>
              </a:bodyPr>
              <a:lstStyle/>
              <a:p>
                <a:pPr marL="457200" indent="-457200">
                  <a:buFont typeface="+mj-ea"/>
                  <a:buAutoNum type="circleNumDbPlain" startAt="2"/>
                </a:pPr>
                <a:r>
                  <a:rPr lang="zh-CN" altLang="en-US" sz="2200" dirty="0" smtClean="0">
                    <a:solidFill>
                      <a:srgbClr val="0070C0"/>
                    </a:solidFill>
                  </a:rPr>
                  <a:t>由</a:t>
                </a:r>
                <a14:m>
                  <m:oMath xmlns:m="http://schemas.openxmlformats.org/officeDocument/2006/math">
                    <m:r>
                      <a:rPr lang="en-US" altLang="zh-CN" sz="2200" i="1" dirty="0" smtClean="0">
                        <a:solidFill>
                          <a:srgbClr val="0070C0"/>
                        </a:solidFill>
                        <a:latin typeface="Cambria Math"/>
                      </a:rPr>
                      <m:t>𝐷</m:t>
                    </m:r>
                  </m:oMath>
                </a14:m>
                <a:r>
                  <a:rPr lang="zh-CN" altLang="en-US" sz="2200" dirty="0" smtClean="0">
                    <a:solidFill>
                      <a:srgbClr val="0070C0"/>
                    </a:solidFill>
                  </a:rPr>
                  <a:t>触发器</a:t>
                </a:r>
                <a:r>
                  <a:rPr lang="zh-CN" altLang="en-US" sz="2200" b="1" dirty="0" smtClean="0">
                    <a:solidFill>
                      <a:srgbClr val="0070C0"/>
                    </a:solidFill>
                  </a:rPr>
                  <a:t>特征方程</a:t>
                </a:r>
                <a:r>
                  <a:rPr lang="zh-CN" altLang="en-US" sz="2200" dirty="0" smtClean="0">
                    <a:solidFill>
                      <a:srgbClr val="0070C0"/>
                    </a:solidFill>
                  </a:rPr>
                  <a:t>：可得</a:t>
                </a:r>
                <a:r>
                  <a:rPr lang="zh-CN" altLang="en-US" sz="2200" b="1" dirty="0" smtClean="0">
                    <a:solidFill>
                      <a:srgbClr val="FF0000"/>
                    </a:solidFill>
                  </a:rPr>
                  <a:t>状态方程</a:t>
                </a:r>
                <a:r>
                  <a:rPr lang="zh-CN" altLang="en-US" sz="2200" dirty="0" smtClean="0">
                    <a:solidFill>
                      <a:srgbClr val="0070C0"/>
                    </a:solidFill>
                  </a:rPr>
                  <a:t>，得到</a:t>
                </a:r>
                <a:r>
                  <a:rPr lang="zh-CN" altLang="en-US" sz="2200" b="1" dirty="0" smtClean="0"/>
                  <a:t>次态</a:t>
                </a:r>
                <a:endParaRPr lang="zh-CN" altLang="en-US" sz="2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07504" y="4077072"/>
                <a:ext cx="6492483" cy="430887"/>
              </a:xfrm>
              <a:prstGeom prst="rect">
                <a:avLst/>
              </a:prstGeom>
              <a:blipFill rotWithShape="1">
                <a:blip r:embed="rId5"/>
                <a:stretch>
                  <a:fillRect l="-845" t="-12857" r="-751" b="-2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203848" y="4391230"/>
                <a:ext cx="297632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rgbClr val="FF0000"/>
                          </a:solidFill>
                          <a:latin typeface="Cambria Math"/>
                        </a:rPr>
                        <m:t>𝑨</m:t>
                      </m:r>
                      <m:r>
                        <a:rPr lang="en-US" altLang="zh-CN" sz="2200" b="1" i="1" smtClean="0">
                          <a:solidFill>
                            <a:srgbClr val="FF0000"/>
                          </a:solidFill>
                          <a:latin typeface="Cambria Math"/>
                        </a:rPr>
                        <m:t>(</m:t>
                      </m:r>
                      <m:r>
                        <a:rPr lang="en-US" altLang="zh-CN" sz="2200" b="1" i="1" smtClean="0">
                          <a:solidFill>
                            <a:srgbClr val="FF0000"/>
                          </a:solidFill>
                          <a:latin typeface="Cambria Math"/>
                        </a:rPr>
                        <m:t>𝒕</m:t>
                      </m:r>
                      <m:r>
                        <a:rPr lang="en-US" altLang="zh-CN" sz="2200" b="1" i="1" smtClean="0">
                          <a:solidFill>
                            <a:srgbClr val="FF0000"/>
                          </a:solidFill>
                          <a:latin typeface="Cambria Math"/>
                        </a:rPr>
                        <m:t>+</m:t>
                      </m:r>
                      <m:r>
                        <a:rPr lang="en-US" altLang="zh-CN" sz="2200" b="1" i="1" smtClean="0">
                          <a:solidFill>
                            <a:srgbClr val="FF0000"/>
                          </a:solidFill>
                          <a:latin typeface="Cambria Math"/>
                        </a:rPr>
                        <m:t>𝟏</m:t>
                      </m:r>
                      <m:r>
                        <a:rPr lang="en-US" altLang="zh-CN" sz="2200" b="1" i="1" smtClean="0">
                          <a:solidFill>
                            <a:srgbClr val="FF0000"/>
                          </a:solidFill>
                          <a:latin typeface="Cambria Math"/>
                        </a:rPr>
                        <m:t>)=</m:t>
                      </m:r>
                      <m:r>
                        <a:rPr lang="en-US" altLang="zh-CN" sz="2200" b="1" i="1">
                          <a:solidFill>
                            <a:srgbClr val="FF0000"/>
                          </a:solidFill>
                          <a:latin typeface="Cambria Math"/>
                        </a:rPr>
                        <m:t>𝑨</m:t>
                      </m:r>
                      <m:r>
                        <a:rPr lang="en-US" altLang="zh-CN" sz="2200" b="1" i="1">
                          <a:solidFill>
                            <a:srgbClr val="FF0000"/>
                          </a:solidFill>
                          <a:latin typeface="Cambria Math"/>
                        </a:rPr>
                        <m:t>⊕</m:t>
                      </m:r>
                      <m:r>
                        <a:rPr lang="en-US" altLang="zh-CN" sz="2200" b="1" i="1">
                          <a:solidFill>
                            <a:srgbClr val="FF0000"/>
                          </a:solidFill>
                          <a:latin typeface="Cambria Math"/>
                        </a:rPr>
                        <m:t>𝒙</m:t>
                      </m:r>
                      <m:r>
                        <a:rPr lang="en-US" altLang="zh-CN" sz="2200" b="1" i="1">
                          <a:solidFill>
                            <a:srgbClr val="FF0000"/>
                          </a:solidFill>
                          <a:latin typeface="Cambria Math"/>
                        </a:rPr>
                        <m:t>⊕</m:t>
                      </m:r>
                      <m:r>
                        <a:rPr lang="en-US" altLang="zh-CN" sz="2200" b="1" i="1">
                          <a:solidFill>
                            <a:srgbClr val="FF0000"/>
                          </a:solidFill>
                          <a:latin typeface="Cambria Math"/>
                        </a:rPr>
                        <m:t>𝒚</m:t>
                      </m:r>
                    </m:oMath>
                  </m:oMathPara>
                </a14:m>
                <a:endParaRPr lang="zh-CN" altLang="en-US" sz="2200" b="1" dirty="0">
                  <a:solidFill>
                    <a:srgbClr val="FF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203848" y="4391230"/>
                <a:ext cx="2976328" cy="430887"/>
              </a:xfrm>
              <a:prstGeom prst="rect">
                <a:avLst/>
              </a:prstGeom>
              <a:blipFill rotWithShape="1">
                <a:blip r:embed="rId6"/>
                <a:stretch>
                  <a:fillRect b="-183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325063" y="4437112"/>
                <a:ext cx="181491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000" i="1" dirty="0" smtClean="0">
                          <a:solidFill>
                            <a:srgbClr val="0070C0"/>
                          </a:solidFill>
                          <a:cs typeface="Tahoma" pitchFamily="34" charset="0"/>
                        </a:rPr>
                        <m:t>Q</m:t>
                      </m:r>
                      <m:r>
                        <m:rPr>
                          <m:nor/>
                        </m:rPr>
                        <a:rPr lang="en-US" altLang="zh-CN" sz="2000" b="0" i="1" dirty="0" smtClean="0">
                          <a:solidFill>
                            <a:srgbClr val="0070C0"/>
                          </a:solidFill>
                          <a:cs typeface="Tahoma" pitchFamily="34" charset="0"/>
                        </a:rPr>
                        <m:t> </m:t>
                      </m:r>
                      <m:r>
                        <m:rPr>
                          <m:nor/>
                        </m:rPr>
                        <a:rPr lang="en-US" altLang="zh-CN" sz="2000" dirty="0" smtClean="0">
                          <a:solidFill>
                            <a:srgbClr val="0070C0"/>
                          </a:solidFill>
                          <a:cs typeface="Tahoma" pitchFamily="34" charset="0"/>
                        </a:rPr>
                        <m:t>(</m:t>
                      </m:r>
                      <m:r>
                        <m:rPr>
                          <m:nor/>
                        </m:rPr>
                        <a:rPr lang="en-US" altLang="zh-CN" sz="2000" i="1" dirty="0" smtClean="0">
                          <a:solidFill>
                            <a:srgbClr val="0070C0"/>
                          </a:solidFill>
                          <a:cs typeface="Tahoma" pitchFamily="34" charset="0"/>
                        </a:rPr>
                        <m:t>t</m:t>
                      </m:r>
                      <m:r>
                        <m:rPr>
                          <m:nor/>
                        </m:rPr>
                        <a:rPr lang="en-US" altLang="zh-CN" sz="2000" i="1" dirty="0" smtClean="0">
                          <a:solidFill>
                            <a:srgbClr val="0070C0"/>
                          </a:solidFill>
                          <a:cs typeface="Tahoma" pitchFamily="34" charset="0"/>
                        </a:rPr>
                        <m:t> </m:t>
                      </m:r>
                      <m:r>
                        <m:rPr>
                          <m:nor/>
                        </m:rPr>
                        <a:rPr lang="en-US" altLang="zh-CN" sz="2000" dirty="0" smtClean="0">
                          <a:solidFill>
                            <a:srgbClr val="0070C0"/>
                          </a:solidFill>
                          <a:cs typeface="Tahoma" pitchFamily="34" charset="0"/>
                        </a:rPr>
                        <m:t>+</m:t>
                      </m:r>
                      <m:r>
                        <m:rPr>
                          <m:nor/>
                        </m:rPr>
                        <a:rPr lang="en-US" altLang="zh-CN" sz="2000" i="1" dirty="0" smtClean="0">
                          <a:solidFill>
                            <a:srgbClr val="0070C0"/>
                          </a:solidFill>
                          <a:cs typeface="Tahoma" pitchFamily="34" charset="0"/>
                        </a:rPr>
                        <m:t> </m:t>
                      </m:r>
                      <m:r>
                        <m:rPr>
                          <m:nor/>
                        </m:rPr>
                        <a:rPr lang="en-US" altLang="zh-CN" sz="2000" dirty="0" smtClean="0">
                          <a:solidFill>
                            <a:srgbClr val="0070C0"/>
                          </a:solidFill>
                          <a:cs typeface="Tahoma" pitchFamily="34" charset="0"/>
                        </a:rPr>
                        <m:t>1) =</m:t>
                      </m:r>
                      <m:r>
                        <m:rPr>
                          <m:nor/>
                        </m:rPr>
                        <a:rPr lang="en-US" altLang="zh-CN" sz="2000" i="1" dirty="0" smtClean="0">
                          <a:solidFill>
                            <a:srgbClr val="0070C0"/>
                          </a:solidFill>
                          <a:cs typeface="Tahoma" pitchFamily="34" charset="0"/>
                        </a:rPr>
                        <m:t> </m:t>
                      </m:r>
                      <m:r>
                        <m:rPr>
                          <m:nor/>
                        </m:rPr>
                        <a:rPr lang="en-US" altLang="zh-CN" sz="2000" i="1" dirty="0" smtClean="0">
                          <a:solidFill>
                            <a:srgbClr val="0070C0"/>
                          </a:solidFill>
                          <a:cs typeface="Tahoma" pitchFamily="34" charset="0"/>
                        </a:rPr>
                        <m:t>D</m:t>
                      </m:r>
                    </m:oMath>
                  </m:oMathPara>
                </a14:m>
                <a:endParaRPr lang="zh-CN" altLang="en-US" sz="2000" i="1" dirty="0">
                  <a:solidFill>
                    <a:srgbClr val="0070C0"/>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1325063" y="4437112"/>
                <a:ext cx="1814919" cy="400110"/>
              </a:xfrm>
              <a:prstGeom prst="rect">
                <a:avLst/>
              </a:prstGeom>
              <a:blipFill rotWithShape="0">
                <a:blip r:embed="rId7"/>
                <a:stretch>
                  <a:fillRect b="-16667"/>
                </a:stretch>
              </a:blipFill>
            </p:spPr>
            <p:txBody>
              <a:bodyPr/>
              <a:lstStyle/>
              <a:p>
                <a:r>
                  <a:rPr lang="zh-CN" altLang="en-US">
                    <a:noFill/>
                  </a:rPr>
                  <a:t> </a:t>
                </a:r>
              </a:p>
            </p:txBody>
          </p:sp>
        </mc:Fallback>
      </mc:AlternateContent>
      <p:sp>
        <p:nvSpPr>
          <p:cNvPr id="5" name="右箭头 4"/>
          <p:cNvSpPr/>
          <p:nvPr/>
        </p:nvSpPr>
        <p:spPr bwMode="auto">
          <a:xfrm rot="19857557">
            <a:off x="4900057" y="3514108"/>
            <a:ext cx="1886868" cy="298165"/>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9" name="圆角右箭头 8"/>
          <p:cNvSpPr/>
          <p:nvPr/>
        </p:nvSpPr>
        <p:spPr bwMode="auto">
          <a:xfrm flipH="1" flipV="1">
            <a:off x="7452320" y="4624417"/>
            <a:ext cx="792088" cy="1196752"/>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0" name="灯片编号占位符 9"/>
          <p:cNvSpPr>
            <a:spLocks noGrp="1"/>
          </p:cNvSpPr>
          <p:nvPr>
            <p:ph type="sldNum" sz="quarter" idx="12"/>
          </p:nvPr>
        </p:nvSpPr>
        <p:spPr/>
        <p:txBody>
          <a:bodyPr/>
          <a:lstStyle/>
          <a:p>
            <a:pPr>
              <a:defRPr/>
            </a:pPr>
            <a:fld id="{EF27CFC5-7FD8-49A5-BC14-6A12B5DF6A48}" type="slidenum">
              <a:rPr lang="en-US" altLang="zh-CN" smtClean="0"/>
              <a:pPr>
                <a:defRPr/>
              </a:pPr>
              <a:t>11</a:t>
            </a:fld>
            <a:endParaRPr lang="en-US" altLang="zh-CN"/>
          </a:p>
        </p:txBody>
      </p:sp>
      <p:sp>
        <p:nvSpPr>
          <p:cNvPr id="7" name="TextBox 6"/>
          <p:cNvSpPr txBox="1"/>
          <p:nvPr/>
        </p:nvSpPr>
        <p:spPr>
          <a:xfrm>
            <a:off x="5822983" y="2844046"/>
            <a:ext cx="492443" cy="461665"/>
          </a:xfrm>
          <a:prstGeom prst="rect">
            <a:avLst/>
          </a:prstGeom>
          <a:noFill/>
        </p:spPr>
        <p:txBody>
          <a:bodyPr wrap="none" rtlCol="0">
            <a:spAutoFit/>
          </a:bodyPr>
          <a:lstStyle/>
          <a:p>
            <a:r>
              <a:rPr lang="zh-CN" altLang="en-US" b="1" dirty="0" smtClean="0"/>
              <a:t>③</a:t>
            </a:r>
            <a:endParaRPr lang="zh-CN" altLang="en-US" b="1" dirty="0"/>
          </a:p>
        </p:txBody>
      </p:sp>
      <p:sp>
        <p:nvSpPr>
          <p:cNvPr id="11" name="TextBox 10"/>
          <p:cNvSpPr txBox="1"/>
          <p:nvPr/>
        </p:nvSpPr>
        <p:spPr>
          <a:xfrm>
            <a:off x="7308304" y="4050946"/>
            <a:ext cx="1035861" cy="430887"/>
          </a:xfrm>
          <a:prstGeom prst="rect">
            <a:avLst/>
          </a:prstGeom>
          <a:noFill/>
        </p:spPr>
        <p:txBody>
          <a:bodyPr wrap="none" rtlCol="0">
            <a:spAutoFit/>
          </a:bodyPr>
          <a:lstStyle/>
          <a:p>
            <a:r>
              <a:rPr lang="zh-CN" altLang="en-US" sz="2200" b="1" dirty="0" smtClean="0">
                <a:solidFill>
                  <a:srgbClr val="FF0000"/>
                </a:solidFill>
              </a:rPr>
              <a:t>状态表</a:t>
            </a:r>
            <a:endParaRPr lang="zh-CN" altLang="en-US" sz="2200" b="1" dirty="0">
              <a:solidFill>
                <a:srgbClr val="FF0000"/>
              </a:solidFill>
            </a:endParaRPr>
          </a:p>
        </p:txBody>
      </p:sp>
      <p:sp>
        <p:nvSpPr>
          <p:cNvPr id="13" name="TextBox 12"/>
          <p:cNvSpPr txBox="1"/>
          <p:nvPr/>
        </p:nvSpPr>
        <p:spPr>
          <a:xfrm>
            <a:off x="5636758" y="6237312"/>
            <a:ext cx="1035861" cy="430887"/>
          </a:xfrm>
          <a:prstGeom prst="rect">
            <a:avLst/>
          </a:prstGeom>
          <a:noFill/>
        </p:spPr>
        <p:txBody>
          <a:bodyPr wrap="none" rtlCol="0">
            <a:spAutoFit/>
          </a:bodyPr>
          <a:lstStyle/>
          <a:p>
            <a:r>
              <a:rPr lang="zh-CN" altLang="en-US" sz="2200" b="1" dirty="0" smtClean="0">
                <a:solidFill>
                  <a:srgbClr val="FF0000"/>
                </a:solidFill>
              </a:rPr>
              <a:t>状态图</a:t>
            </a:r>
            <a:endParaRPr lang="zh-CN" altLang="en-US" sz="2200" b="1" dirty="0">
              <a:solidFill>
                <a:srgbClr val="FF0000"/>
              </a:solidFill>
            </a:endParaRPr>
          </a:p>
        </p:txBody>
      </p:sp>
      <p:sp>
        <p:nvSpPr>
          <p:cNvPr id="14" name="TextBox 13"/>
          <p:cNvSpPr txBox="1"/>
          <p:nvPr/>
        </p:nvSpPr>
        <p:spPr>
          <a:xfrm>
            <a:off x="7580012" y="4819329"/>
            <a:ext cx="492443" cy="461665"/>
          </a:xfrm>
          <a:prstGeom prst="rect">
            <a:avLst/>
          </a:prstGeom>
          <a:noFill/>
        </p:spPr>
        <p:txBody>
          <a:bodyPr wrap="none" rtlCol="0">
            <a:spAutoFit/>
          </a:bodyPr>
          <a:lstStyle/>
          <a:p>
            <a:r>
              <a:rPr lang="zh-CN" altLang="en-US" b="1" dirty="0" smtClean="0"/>
              <a:t>④</a:t>
            </a:r>
            <a:endParaRPr lang="zh-CN" altLang="en-US" b="1" dirty="0"/>
          </a:p>
        </p:txBody>
      </p:sp>
    </p:spTree>
    <p:extLst>
      <p:ext uri="{BB962C8B-B14F-4D97-AF65-F5344CB8AC3E}">
        <p14:creationId xmlns:p14="http://schemas.microsoft.com/office/powerpoint/2010/main" val="3466895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020" y="1196752"/>
            <a:ext cx="8189539" cy="5635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12</a:t>
            </a:fld>
            <a:endParaRPr lang="en-US" altLang="zh-CN"/>
          </a:p>
        </p:txBody>
      </p:sp>
      <p:sp>
        <p:nvSpPr>
          <p:cNvPr id="4" name="标题 3"/>
          <p:cNvSpPr>
            <a:spLocks noGrp="1"/>
          </p:cNvSpPr>
          <p:nvPr>
            <p:ph type="title"/>
          </p:nvPr>
        </p:nvSpPr>
        <p:spPr/>
        <p:txBody>
          <a:bodyPr/>
          <a:lstStyle/>
          <a:p>
            <a:r>
              <a:rPr lang="zh-CN" altLang="en-US" dirty="0" smtClean="0"/>
              <a:t>例</a:t>
            </a:r>
            <a:r>
              <a:rPr lang="en-US" altLang="zh-CN" dirty="0" smtClean="0"/>
              <a:t>2</a:t>
            </a:r>
            <a:r>
              <a:rPr lang="zh-CN" altLang="en-US" dirty="0" smtClean="0"/>
              <a:t>：</a:t>
            </a:r>
            <a:r>
              <a:rPr lang="zh-CN" altLang="en-US" dirty="0" smtClean="0"/>
              <a:t>带有</a:t>
            </a:r>
            <a:r>
              <a:rPr lang="en-US" altLang="zh-CN" dirty="0" smtClean="0">
                <a:solidFill>
                  <a:srgbClr val="FF0000"/>
                </a:solidFill>
              </a:rPr>
              <a:t>JK</a:t>
            </a:r>
            <a:r>
              <a:rPr lang="zh-CN" altLang="en-US" dirty="0" smtClean="0">
                <a:solidFill>
                  <a:srgbClr val="FF0000"/>
                </a:solidFill>
              </a:rPr>
              <a:t>触发器</a:t>
            </a:r>
            <a:r>
              <a:rPr lang="zh-CN" altLang="en-US" dirty="0" smtClean="0"/>
              <a:t>的时序电路</a:t>
            </a:r>
            <a:r>
              <a:rPr lang="zh-CN" altLang="en-US" b="1" dirty="0" smtClean="0"/>
              <a:t>分析</a:t>
            </a:r>
            <a:endParaRPr lang="zh-CN" altLang="en-US" b="1" dirty="0"/>
          </a:p>
        </p:txBody>
      </p:sp>
      <mc:AlternateContent xmlns:mc="http://schemas.openxmlformats.org/markup-compatibility/2006">
        <mc:Choice xmlns:a14="http://schemas.microsoft.com/office/drawing/2010/main" Requires="a14">
          <p:sp>
            <p:nvSpPr>
              <p:cNvPr id="5" name="TextBox 4"/>
              <p:cNvSpPr txBox="1"/>
              <p:nvPr/>
            </p:nvSpPr>
            <p:spPr>
              <a:xfrm>
                <a:off x="82936" y="908720"/>
                <a:ext cx="3552960" cy="193899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marL="457200" indent="-457200">
                  <a:buFont typeface="+mj-ea"/>
                  <a:buAutoNum type="circleNumDbPlain"/>
                </a:pPr>
                <a:r>
                  <a:rPr lang="zh-CN" altLang="en-US" dirty="0" smtClean="0">
                    <a:latin typeface="Cambria Math"/>
                  </a:rPr>
                  <a:t>求触发器的</a:t>
                </a:r>
                <a:r>
                  <a:rPr lang="zh-CN" altLang="en-US" b="1" dirty="0" smtClean="0">
                    <a:latin typeface="Cambria Math"/>
                  </a:rPr>
                  <a:t>输入方程</a:t>
                </a:r>
                <a:endParaRPr lang="en-US" altLang="zh-CN" b="1" dirty="0" smtClean="0">
                  <a:latin typeface="Cambria Math"/>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𝐽</m:t>
                          </m:r>
                        </m:e>
                        <m:sub>
                          <m:r>
                            <a:rPr lang="en-US" altLang="zh-CN" b="0" i="1" smtClean="0">
                              <a:latin typeface="Cambria Math"/>
                            </a:rPr>
                            <m:t>𝐴</m:t>
                          </m:r>
                        </m:sub>
                      </m:sSub>
                      <m:r>
                        <a:rPr lang="en-US" altLang="zh-CN" b="0" i="1" smtClean="0">
                          <a:latin typeface="Cambria Math"/>
                        </a:rPr>
                        <m:t>=</m:t>
                      </m:r>
                      <m:r>
                        <a:rPr lang="en-US" altLang="zh-CN" b="0" i="1" smtClean="0">
                          <a:latin typeface="Cambria Math"/>
                        </a:rPr>
                        <m:t>𝐵</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𝐴</m:t>
                          </m:r>
                        </m:sub>
                      </m:sSub>
                      <m:r>
                        <a:rPr lang="en-US" altLang="zh-CN" i="1">
                          <a:latin typeface="Cambria Math"/>
                        </a:rPr>
                        <m:t>=</m:t>
                      </m:r>
                      <m:r>
                        <a:rPr lang="en-US" altLang="zh-CN" i="1">
                          <a:latin typeface="Cambria Math"/>
                        </a:rPr>
                        <m:t>𝐵𝑥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𝐽</m:t>
                          </m:r>
                        </m:e>
                        <m:sub>
                          <m:r>
                            <a:rPr lang="en-US" altLang="zh-CN" i="1">
                              <a:latin typeface="Cambria Math"/>
                            </a:rPr>
                            <m:t>𝐵</m:t>
                          </m:r>
                        </m:sub>
                      </m:sSub>
                      <m:r>
                        <a:rPr lang="en-US" altLang="zh-CN" i="1">
                          <a:latin typeface="Cambria Math"/>
                        </a:rPr>
                        <m:t>=</m:t>
                      </m:r>
                      <m:r>
                        <a:rPr lang="en-US" altLang="zh-CN" i="1">
                          <a:latin typeface="Cambria Math"/>
                        </a:rPr>
                        <m:t>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𝐵</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𝐴</m:t>
                          </m:r>
                        </m:e>
                        <m:sup>
                          <m:r>
                            <a:rPr lang="en-US" altLang="zh-CN" i="1">
                              <a:latin typeface="Cambria Math"/>
                            </a:rPr>
                            <m:t>′</m:t>
                          </m:r>
                        </m:sup>
                      </m:sSup>
                      <m:r>
                        <a:rPr lang="en-US" altLang="zh-CN" i="1">
                          <a:latin typeface="Cambria Math"/>
                        </a:rPr>
                        <m:t>𝑥</m:t>
                      </m:r>
                      <m:r>
                        <a:rPr lang="en-US" altLang="zh-CN" i="1">
                          <a:latin typeface="Cambria Math"/>
                        </a:rPr>
                        <m:t>+</m:t>
                      </m:r>
                      <m:r>
                        <a:rPr lang="en-US" altLang="zh-CN" i="1">
                          <a:latin typeface="Cambria Math"/>
                        </a:rPr>
                        <m:t>𝐴</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sup>
                      </m:sSup>
                      <m:r>
                        <a:rPr lang="en-US" altLang="zh-CN" i="1">
                          <a:latin typeface="Cambria Math"/>
                        </a:rPr>
                        <m:t>=</m:t>
                      </m:r>
                      <m:r>
                        <a:rPr lang="en-US" altLang="zh-CN" i="1">
                          <a:latin typeface="Cambria Math"/>
                        </a:rPr>
                        <m:t>𝐴</m:t>
                      </m:r>
                      <m:r>
                        <a:rPr lang="en-US" altLang="zh-CN" i="1">
                          <a:latin typeface="Cambria Math"/>
                        </a:rPr>
                        <m:t>⊕</m:t>
                      </m:r>
                      <m:r>
                        <a:rPr lang="en-US" altLang="zh-CN" i="1">
                          <a:latin typeface="Cambria Math"/>
                        </a:rPr>
                        <m:t>𝑥</m:t>
                      </m:r>
                    </m:oMath>
                  </m:oMathPara>
                </a14:m>
                <a:endParaRPr lang="zh-CN" altLang="en-US" dirty="0"/>
              </a:p>
            </p:txBody>
          </p:sp>
        </mc:Choice>
        <mc:Fallback>
          <p:sp>
            <p:nvSpPr>
              <p:cNvPr id="5" name="TextBox 4"/>
              <p:cNvSpPr txBox="1">
                <a:spLocks noRot="1" noChangeAspect="1" noMove="1" noResize="1" noEditPoints="1" noAdjustHandles="1" noChangeArrowheads="1" noChangeShapeType="1" noTextEdit="1"/>
              </p:cNvSpPr>
              <p:nvPr/>
            </p:nvSpPr>
            <p:spPr>
              <a:xfrm>
                <a:off x="82936" y="908720"/>
                <a:ext cx="3552960" cy="1938992"/>
              </a:xfrm>
              <a:prstGeom prst="rect">
                <a:avLst/>
              </a:prstGeom>
              <a:blipFill rotWithShape="0">
                <a:blip r:embed="rId3"/>
                <a:stretch>
                  <a:fillRect l="-1536" t="-2795" b="-15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84359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519" y="55387"/>
            <a:ext cx="4274985" cy="294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13</a:t>
            </a:fld>
            <a:endParaRPr lang="en-US" altLang="zh-CN"/>
          </a:p>
        </p:txBody>
      </p:sp>
      <p:sp>
        <p:nvSpPr>
          <p:cNvPr id="4" name="标题 3"/>
          <p:cNvSpPr>
            <a:spLocks noGrp="1"/>
          </p:cNvSpPr>
          <p:nvPr>
            <p:ph type="title"/>
          </p:nvPr>
        </p:nvSpPr>
        <p:spPr/>
        <p:txBody>
          <a:bodyPr/>
          <a:lstStyle/>
          <a:p>
            <a:pPr algn="l"/>
            <a:r>
              <a:rPr lang="zh-CN" altLang="en-US" dirty="0" smtClean="0"/>
              <a:t>例</a:t>
            </a:r>
            <a:r>
              <a:rPr lang="en-US" altLang="zh-CN" dirty="0" smtClean="0"/>
              <a:t>2</a:t>
            </a:r>
            <a:r>
              <a:rPr lang="zh-CN" altLang="en-US" dirty="0" smtClean="0"/>
              <a:t>：</a:t>
            </a:r>
            <a:r>
              <a:rPr lang="zh-CN" altLang="en-US" dirty="0" smtClean="0"/>
              <a:t>电路分析</a:t>
            </a:r>
            <a:endParaRPr lang="zh-CN" altLang="en-US" b="1" dirty="0"/>
          </a:p>
        </p:txBody>
      </p:sp>
      <mc:AlternateContent xmlns:mc="http://schemas.openxmlformats.org/markup-compatibility/2006" xmlns:a14="http://schemas.microsoft.com/office/drawing/2010/main">
        <mc:Choice Requires="a14">
          <p:sp>
            <p:nvSpPr>
              <p:cNvPr id="12" name="TextBox 11"/>
              <p:cNvSpPr txBox="1"/>
              <p:nvPr/>
            </p:nvSpPr>
            <p:spPr>
              <a:xfrm>
                <a:off x="234461" y="1124744"/>
                <a:ext cx="4049507" cy="193899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marL="457200" indent="-457200">
                  <a:buFont typeface="+mj-ea"/>
                  <a:buAutoNum type="circleNumDbPlain" startAt="2"/>
                </a:pPr>
                <a:r>
                  <a:rPr lang="zh-CN" altLang="en-US" b="1" dirty="0" smtClean="0">
                    <a:latin typeface="Cambria Math"/>
                  </a:rPr>
                  <a:t>由输入方程求触发器输入</a:t>
                </a:r>
                <a:endParaRPr lang="en-US" altLang="zh-CN" b="1" dirty="0" smtClean="0">
                  <a:latin typeface="Cambria Math"/>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𝐽</m:t>
                          </m:r>
                        </m:e>
                        <m:sub>
                          <m:r>
                            <a:rPr lang="en-US" altLang="zh-CN" b="0" i="1" smtClean="0">
                              <a:latin typeface="Cambria Math"/>
                            </a:rPr>
                            <m:t>𝐴</m:t>
                          </m:r>
                        </m:sub>
                      </m:sSub>
                      <m:r>
                        <a:rPr lang="en-US" altLang="zh-CN" b="0" i="1" smtClean="0">
                          <a:latin typeface="Cambria Math"/>
                        </a:rPr>
                        <m:t>=</m:t>
                      </m:r>
                      <m:r>
                        <a:rPr lang="en-US" altLang="zh-CN" b="0" i="1" smtClean="0">
                          <a:latin typeface="Cambria Math"/>
                        </a:rPr>
                        <m:t>𝐵</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𝐴</m:t>
                          </m:r>
                        </m:sub>
                      </m:sSub>
                      <m:r>
                        <a:rPr lang="en-US" altLang="zh-CN" i="1">
                          <a:latin typeface="Cambria Math"/>
                        </a:rPr>
                        <m:t>=</m:t>
                      </m:r>
                      <m:r>
                        <a:rPr lang="en-US" altLang="zh-CN" i="1">
                          <a:latin typeface="Cambria Math"/>
                        </a:rPr>
                        <m:t>𝐵𝑥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𝐽</m:t>
                          </m:r>
                        </m:e>
                        <m:sub>
                          <m:r>
                            <a:rPr lang="en-US" altLang="zh-CN" i="1">
                              <a:latin typeface="Cambria Math"/>
                            </a:rPr>
                            <m:t>𝐵</m:t>
                          </m:r>
                        </m:sub>
                      </m:sSub>
                      <m:r>
                        <a:rPr lang="en-US" altLang="zh-CN" i="1">
                          <a:latin typeface="Cambria Math"/>
                        </a:rPr>
                        <m:t>=</m:t>
                      </m:r>
                      <m:r>
                        <a:rPr lang="en-US" altLang="zh-CN" i="1">
                          <a:latin typeface="Cambria Math"/>
                        </a:rPr>
                        <m:t>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𝐵</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𝐴</m:t>
                          </m:r>
                        </m:e>
                        <m:sup>
                          <m:r>
                            <a:rPr lang="en-US" altLang="zh-CN" i="1">
                              <a:latin typeface="Cambria Math"/>
                            </a:rPr>
                            <m:t>′</m:t>
                          </m:r>
                        </m:sup>
                      </m:sSup>
                      <m:r>
                        <a:rPr lang="en-US" altLang="zh-CN" i="1">
                          <a:latin typeface="Cambria Math"/>
                        </a:rPr>
                        <m:t>𝑥</m:t>
                      </m:r>
                      <m:r>
                        <a:rPr lang="en-US" altLang="zh-CN" i="1">
                          <a:latin typeface="Cambria Math"/>
                        </a:rPr>
                        <m:t>+</m:t>
                      </m:r>
                      <m:r>
                        <a:rPr lang="en-US" altLang="zh-CN" i="1">
                          <a:latin typeface="Cambria Math"/>
                        </a:rPr>
                        <m:t>𝐴</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sup>
                      </m:sSup>
                      <m:r>
                        <a:rPr lang="en-US" altLang="zh-CN" i="1">
                          <a:latin typeface="Cambria Math"/>
                        </a:rPr>
                        <m:t>=</m:t>
                      </m:r>
                      <m:r>
                        <a:rPr lang="en-US" altLang="zh-CN" i="1">
                          <a:latin typeface="Cambria Math"/>
                        </a:rPr>
                        <m:t>𝐴</m:t>
                      </m:r>
                      <m:r>
                        <a:rPr lang="en-US" altLang="zh-CN" i="1">
                          <a:latin typeface="Cambria Math"/>
                        </a:rPr>
                        <m:t>⊕</m:t>
                      </m:r>
                      <m:r>
                        <a:rPr lang="en-US" altLang="zh-CN" i="1">
                          <a:latin typeface="Cambria Math"/>
                        </a:rPr>
                        <m:t>𝑥</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234461" y="1124744"/>
                <a:ext cx="4049507" cy="1938992"/>
              </a:xfrm>
              <a:prstGeom prst="rect">
                <a:avLst/>
              </a:prstGeom>
              <a:blipFill rotWithShape="0">
                <a:blip r:embed="rId3"/>
                <a:stretch>
                  <a:fillRect l="-1504" t="-3459" r="-1805" b="-2201"/>
                </a:stretch>
              </a:blipFill>
              <a:ln>
                <a:noFill/>
              </a:ln>
            </p:spPr>
            <p:txBody>
              <a:bodyPr/>
              <a:lstStyle/>
              <a:p>
                <a:r>
                  <a:rPr lang="zh-CN" altLang="en-US">
                    <a:noFill/>
                  </a:rPr>
                  <a:t> </a:t>
                </a:r>
              </a:p>
            </p:txBody>
          </p:sp>
        </mc:Fallback>
      </mc:AlternateContent>
      <p:pic>
        <p:nvPicPr>
          <p:cNvPr id="737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4" y="3241501"/>
            <a:ext cx="7620000"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bwMode="auto">
          <a:xfrm rot="708709">
            <a:off x="3802950" y="3012875"/>
            <a:ext cx="1648471" cy="39561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5" name="文本框 4"/>
          <p:cNvSpPr txBox="1"/>
          <p:nvPr/>
        </p:nvSpPr>
        <p:spPr>
          <a:xfrm>
            <a:off x="5487757" y="3354782"/>
            <a:ext cx="1723549" cy="461665"/>
          </a:xfrm>
          <a:prstGeom prst="rect">
            <a:avLst/>
          </a:prstGeom>
          <a:solidFill>
            <a:schemeClr val="bg1"/>
          </a:solidFill>
        </p:spPr>
        <p:txBody>
          <a:bodyPr wrap="none" rtlCol="0">
            <a:spAutoFit/>
          </a:bodyPr>
          <a:lstStyle/>
          <a:p>
            <a:r>
              <a:rPr lang="zh-CN" altLang="en-US" dirty="0" smtClean="0"/>
              <a:t>触发器输入</a:t>
            </a:r>
            <a:endParaRPr lang="zh-CN" altLang="en-US" dirty="0"/>
          </a:p>
        </p:txBody>
      </p:sp>
    </p:spTree>
    <p:extLst>
      <p:ext uri="{BB962C8B-B14F-4D97-AF65-F5344CB8AC3E}">
        <p14:creationId xmlns:p14="http://schemas.microsoft.com/office/powerpoint/2010/main" val="2255545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519" y="55387"/>
            <a:ext cx="4274985" cy="294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14</a:t>
            </a:fld>
            <a:endParaRPr lang="en-US" altLang="zh-CN"/>
          </a:p>
        </p:txBody>
      </p:sp>
      <p:sp>
        <p:nvSpPr>
          <p:cNvPr id="4" name="标题 3"/>
          <p:cNvSpPr>
            <a:spLocks noGrp="1"/>
          </p:cNvSpPr>
          <p:nvPr>
            <p:ph type="title"/>
          </p:nvPr>
        </p:nvSpPr>
        <p:spPr/>
        <p:txBody>
          <a:bodyPr/>
          <a:lstStyle/>
          <a:p>
            <a:pPr algn="l"/>
            <a:r>
              <a:rPr lang="zh-CN" altLang="en-US" sz="3600" dirty="0" smtClean="0"/>
              <a:t>③由</a:t>
            </a:r>
            <a:r>
              <a:rPr lang="zh-CN" altLang="en-US" sz="3600" b="1" dirty="0" smtClean="0"/>
              <a:t>状态表</a:t>
            </a:r>
            <a:r>
              <a:rPr lang="zh-CN" altLang="en-US" sz="3600" dirty="0" smtClean="0"/>
              <a:t>求</a:t>
            </a:r>
            <a:r>
              <a:rPr lang="zh-CN" altLang="en-US" sz="3600" b="1" dirty="0" smtClean="0"/>
              <a:t>次态值</a:t>
            </a:r>
            <a:endParaRPr lang="zh-CN" altLang="en-US" sz="3600" b="1" dirty="0"/>
          </a:p>
        </p:txBody>
      </p:sp>
      <p:pic>
        <p:nvPicPr>
          <p:cNvPr id="75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284984"/>
            <a:ext cx="7616166" cy="357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2" y="1241755"/>
            <a:ext cx="3153574" cy="1623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bwMode="auto">
          <a:xfrm>
            <a:off x="3537762" y="3370055"/>
            <a:ext cx="1080120" cy="3371313"/>
          </a:xfrm>
          <a:prstGeom prst="roundRect">
            <a:avLst/>
          </a:prstGeom>
          <a:solidFill>
            <a:srgbClr val="FFFF00">
              <a:alpha val="3019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0" name="文本框 9"/>
          <p:cNvSpPr txBox="1"/>
          <p:nvPr/>
        </p:nvSpPr>
        <p:spPr>
          <a:xfrm>
            <a:off x="5487757" y="3424783"/>
            <a:ext cx="1723549" cy="461665"/>
          </a:xfrm>
          <a:prstGeom prst="rect">
            <a:avLst/>
          </a:prstGeom>
          <a:solidFill>
            <a:schemeClr val="bg1"/>
          </a:solidFill>
        </p:spPr>
        <p:txBody>
          <a:bodyPr wrap="none" rtlCol="0">
            <a:spAutoFit/>
          </a:bodyPr>
          <a:lstStyle/>
          <a:p>
            <a:r>
              <a:rPr lang="zh-CN" altLang="en-US" dirty="0" smtClean="0"/>
              <a:t>触发器输入</a:t>
            </a:r>
            <a:endParaRPr lang="zh-CN" altLang="en-US" dirty="0"/>
          </a:p>
        </p:txBody>
      </p:sp>
      <p:sp>
        <p:nvSpPr>
          <p:cNvPr id="6" name="手杖形箭头 5"/>
          <p:cNvSpPr/>
          <p:nvPr/>
        </p:nvSpPr>
        <p:spPr bwMode="auto">
          <a:xfrm flipH="1">
            <a:off x="3915586" y="2982142"/>
            <a:ext cx="2384605" cy="518865"/>
          </a:xfrm>
          <a:prstGeom prst="uturnArrow">
            <a:avLst/>
          </a:prstGeom>
          <a:solidFill>
            <a:srgbClr val="00E4A8">
              <a:alpha val="50196"/>
            </a:srgbClr>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8018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3519" y="55387"/>
            <a:ext cx="4274985" cy="2941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15</a:t>
            </a:fld>
            <a:endParaRPr lang="en-US" altLang="zh-CN"/>
          </a:p>
        </p:txBody>
      </p:sp>
      <p:sp>
        <p:nvSpPr>
          <p:cNvPr id="4" name="标题 3"/>
          <p:cNvSpPr>
            <a:spLocks noGrp="1"/>
          </p:cNvSpPr>
          <p:nvPr>
            <p:ph type="title"/>
          </p:nvPr>
        </p:nvSpPr>
        <p:spPr>
          <a:xfrm>
            <a:off x="35496" y="72800"/>
            <a:ext cx="8928992" cy="835920"/>
          </a:xfrm>
        </p:spPr>
        <p:txBody>
          <a:bodyPr/>
          <a:lstStyle/>
          <a:p>
            <a:pPr algn="l"/>
            <a:r>
              <a:rPr lang="zh-CN" altLang="en-US" sz="3600" dirty="0" smtClean="0"/>
              <a:t>③由</a:t>
            </a:r>
            <a:r>
              <a:rPr lang="zh-CN" altLang="en-US" sz="3600" b="1" dirty="0" smtClean="0">
                <a:solidFill>
                  <a:srgbClr val="FF0000"/>
                </a:solidFill>
              </a:rPr>
              <a:t>特征方程</a:t>
            </a:r>
            <a:r>
              <a:rPr lang="zh-CN" altLang="en-US" sz="3600" dirty="0" smtClean="0"/>
              <a:t>求</a:t>
            </a:r>
            <a:r>
              <a:rPr lang="zh-CN" altLang="en-US" sz="3600" b="1" dirty="0" smtClean="0"/>
              <a:t>次态值</a:t>
            </a:r>
            <a:endParaRPr lang="zh-CN" altLang="en-US" sz="3600" b="1" dirty="0"/>
          </a:p>
        </p:txBody>
      </p:sp>
      <p:grpSp>
        <p:nvGrpSpPr>
          <p:cNvPr id="2" name="组合 1"/>
          <p:cNvGrpSpPr/>
          <p:nvPr/>
        </p:nvGrpSpPr>
        <p:grpSpPr>
          <a:xfrm>
            <a:off x="4716016" y="3284984"/>
            <a:ext cx="4392488" cy="3573016"/>
            <a:chOff x="107504" y="3284984"/>
            <a:chExt cx="4608187" cy="3573016"/>
          </a:xfrm>
        </p:grpSpPr>
        <p:pic>
          <p:nvPicPr>
            <p:cNvPr id="757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9494"/>
            <a:stretch/>
          </p:blipFill>
          <p:spPr bwMode="auto">
            <a:xfrm>
              <a:off x="107504" y="3284984"/>
              <a:ext cx="4608187" cy="357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圆角矩形 8"/>
            <p:cNvSpPr/>
            <p:nvPr/>
          </p:nvSpPr>
          <p:spPr bwMode="auto">
            <a:xfrm>
              <a:off x="3537762" y="3370055"/>
              <a:ext cx="1080120" cy="3371313"/>
            </a:xfrm>
            <a:prstGeom prst="roundRect">
              <a:avLst/>
            </a:prstGeom>
            <a:solidFill>
              <a:srgbClr val="FFFF00">
                <a:alpha val="3019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mc:AlternateContent xmlns:mc="http://schemas.openxmlformats.org/markup-compatibility/2006" xmlns:a14="http://schemas.microsoft.com/office/drawing/2010/main">
        <mc:Choice Requires="a14">
          <p:sp>
            <p:nvSpPr>
              <p:cNvPr id="10" name="TextBox 9"/>
              <p:cNvSpPr txBox="1"/>
              <p:nvPr/>
            </p:nvSpPr>
            <p:spPr>
              <a:xfrm>
                <a:off x="234461" y="1057960"/>
                <a:ext cx="3650358" cy="1938992"/>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b="1" dirty="0" smtClean="0">
                    <a:latin typeface="Cambria Math"/>
                  </a:rPr>
                  <a:t>触发器</a:t>
                </a:r>
                <a:r>
                  <a:rPr lang="en-US" altLang="zh-CN" b="1" dirty="0" smtClean="0">
                    <a:latin typeface="Cambria Math"/>
                  </a:rPr>
                  <a:t>A</a:t>
                </a:r>
                <a:r>
                  <a:rPr lang="zh-CN" altLang="en-US" b="1" dirty="0" smtClean="0">
                    <a:latin typeface="Cambria Math"/>
                  </a:rPr>
                  <a:t>、</a:t>
                </a:r>
                <a:r>
                  <a:rPr lang="en-US" altLang="zh-CN" b="1" dirty="0" smtClean="0">
                    <a:latin typeface="Cambria Math"/>
                  </a:rPr>
                  <a:t>B</a:t>
                </a:r>
                <a:r>
                  <a:rPr lang="zh-CN" altLang="en-US" b="1" dirty="0" smtClean="0">
                    <a:latin typeface="Cambria Math"/>
                  </a:rPr>
                  <a:t>的输入方程：</a:t>
                </a:r>
                <a:endParaRPr lang="en-US" altLang="zh-CN" b="1" dirty="0" smtClean="0">
                  <a:latin typeface="Cambria Math"/>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a:rPr>
                            <m:t>𝐽</m:t>
                          </m:r>
                        </m:e>
                        <m:sub>
                          <m:r>
                            <a:rPr lang="en-US" altLang="zh-CN" b="0" i="1" smtClean="0">
                              <a:latin typeface="Cambria Math"/>
                            </a:rPr>
                            <m:t>𝐴</m:t>
                          </m:r>
                        </m:sub>
                      </m:sSub>
                      <m:r>
                        <a:rPr lang="en-US" altLang="zh-CN" b="0" i="1" smtClean="0">
                          <a:latin typeface="Cambria Math"/>
                        </a:rPr>
                        <m:t>=</m:t>
                      </m:r>
                      <m:r>
                        <a:rPr lang="en-US" altLang="zh-CN" b="0" i="1" smtClean="0">
                          <a:latin typeface="Cambria Math"/>
                        </a:rPr>
                        <m:t>𝐵</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𝐴</m:t>
                          </m:r>
                        </m:sub>
                      </m:sSub>
                      <m:r>
                        <a:rPr lang="en-US" altLang="zh-CN" i="1">
                          <a:latin typeface="Cambria Math"/>
                        </a:rPr>
                        <m:t>=</m:t>
                      </m:r>
                      <m:r>
                        <a:rPr lang="en-US" altLang="zh-CN" i="1">
                          <a:latin typeface="Cambria Math"/>
                        </a:rPr>
                        <m:t>𝐵𝑥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𝐽</m:t>
                          </m:r>
                        </m:e>
                        <m:sub>
                          <m:r>
                            <a:rPr lang="en-US" altLang="zh-CN" i="1">
                              <a:latin typeface="Cambria Math"/>
                            </a:rPr>
                            <m:t>𝐵</m:t>
                          </m:r>
                        </m:sub>
                      </m:sSub>
                      <m:r>
                        <a:rPr lang="en-US" altLang="zh-CN" i="1">
                          <a:latin typeface="Cambria Math"/>
                        </a:rPr>
                        <m:t>=</m:t>
                      </m:r>
                      <m:r>
                        <a:rPr lang="en-US" altLang="zh-CN" i="1">
                          <a:latin typeface="Cambria Math"/>
                        </a:rPr>
                        <m:t>𝑥</m:t>
                      </m:r>
                      <m:r>
                        <a:rPr lang="en-US" altLang="zh-CN" i="1">
                          <a:latin typeface="Cambria Math"/>
                        </a:rPr>
                        <m:t>′</m:t>
                      </m:r>
                    </m:oMath>
                  </m:oMathPara>
                </a14:m>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𝐾</m:t>
                          </m:r>
                        </m:e>
                        <m:sub>
                          <m:r>
                            <a:rPr lang="en-US" altLang="zh-CN" i="1">
                              <a:latin typeface="Cambria Math"/>
                            </a:rPr>
                            <m:t>𝐵</m:t>
                          </m:r>
                        </m:sub>
                      </m:sSub>
                      <m:r>
                        <a:rPr lang="en-US" altLang="zh-CN" i="1">
                          <a:latin typeface="Cambria Math"/>
                        </a:rPr>
                        <m:t>=</m:t>
                      </m:r>
                      <m:sSup>
                        <m:sSupPr>
                          <m:ctrlPr>
                            <a:rPr lang="en-US" altLang="zh-CN" i="1">
                              <a:latin typeface="Cambria Math" panose="02040503050406030204" pitchFamily="18" charset="0"/>
                            </a:rPr>
                          </m:ctrlPr>
                        </m:sSupPr>
                        <m:e>
                          <m:r>
                            <a:rPr lang="en-US" altLang="zh-CN" i="1">
                              <a:latin typeface="Cambria Math"/>
                            </a:rPr>
                            <m:t>𝐴</m:t>
                          </m:r>
                        </m:e>
                        <m:sup>
                          <m:r>
                            <a:rPr lang="en-US" altLang="zh-CN" i="1">
                              <a:latin typeface="Cambria Math"/>
                            </a:rPr>
                            <m:t>′</m:t>
                          </m:r>
                        </m:sup>
                      </m:sSup>
                      <m:r>
                        <a:rPr lang="en-US" altLang="zh-CN" i="1">
                          <a:latin typeface="Cambria Math"/>
                        </a:rPr>
                        <m:t>𝑥</m:t>
                      </m:r>
                      <m:r>
                        <a:rPr lang="en-US" altLang="zh-CN" i="1">
                          <a:latin typeface="Cambria Math"/>
                        </a:rPr>
                        <m:t>+</m:t>
                      </m:r>
                      <m:r>
                        <a:rPr lang="en-US" altLang="zh-CN" i="1">
                          <a:latin typeface="Cambria Math"/>
                        </a:rPr>
                        <m:t>𝐴</m:t>
                      </m:r>
                      <m:sSup>
                        <m:sSupPr>
                          <m:ctrlPr>
                            <a:rPr lang="en-US" altLang="zh-CN" i="1">
                              <a:latin typeface="Cambria Math" panose="02040503050406030204" pitchFamily="18" charset="0"/>
                            </a:rPr>
                          </m:ctrlPr>
                        </m:sSupPr>
                        <m:e>
                          <m:r>
                            <a:rPr lang="en-US" altLang="zh-CN" i="1">
                              <a:latin typeface="Cambria Math"/>
                            </a:rPr>
                            <m:t>𝑥</m:t>
                          </m:r>
                        </m:e>
                        <m:sup>
                          <m:r>
                            <a:rPr lang="en-US" altLang="zh-CN" i="1">
                              <a:latin typeface="Cambria Math"/>
                            </a:rPr>
                            <m:t>′</m:t>
                          </m:r>
                        </m:sup>
                      </m:sSup>
                      <m:r>
                        <a:rPr lang="en-US" altLang="zh-CN" i="1">
                          <a:latin typeface="Cambria Math"/>
                        </a:rPr>
                        <m:t>=</m:t>
                      </m:r>
                      <m:r>
                        <a:rPr lang="en-US" altLang="zh-CN" i="1">
                          <a:latin typeface="Cambria Math"/>
                        </a:rPr>
                        <m:t>𝐴</m:t>
                      </m:r>
                      <m:r>
                        <a:rPr lang="en-US" altLang="zh-CN" i="1">
                          <a:latin typeface="Cambria Math"/>
                        </a:rPr>
                        <m:t>⊕</m:t>
                      </m:r>
                      <m:r>
                        <a:rPr lang="en-US" altLang="zh-CN" i="1">
                          <a:latin typeface="Cambria Math"/>
                        </a:rPr>
                        <m:t>𝑥</m:t>
                      </m:r>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34461" y="1057960"/>
                <a:ext cx="3650358" cy="1938992"/>
              </a:xfrm>
              <a:prstGeom prst="rect">
                <a:avLst/>
              </a:prstGeom>
              <a:blipFill rotWithShape="1">
                <a:blip r:embed="rId4"/>
                <a:stretch>
                  <a:fillRect l="-2504" t="-3459" r="-2170" b="-220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6952" y="3068960"/>
                <a:ext cx="3252814" cy="83099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b="1" dirty="0" smtClean="0">
                    <a:latin typeface="Cambria Math"/>
                  </a:rPr>
                  <a:t>J</a:t>
                </a:r>
                <a:r>
                  <a:rPr lang="en-US" altLang="zh-CN" b="1" dirty="0">
                    <a:latin typeface="Cambria Math"/>
                  </a:rPr>
                  <a:t>K</a:t>
                </a:r>
                <a:r>
                  <a:rPr lang="zh-CN" altLang="en-US" b="1" dirty="0" smtClean="0">
                    <a:latin typeface="Cambria Math"/>
                  </a:rPr>
                  <a:t>触发器的</a:t>
                </a:r>
                <a:r>
                  <a:rPr lang="zh-CN" altLang="en-US" b="1" dirty="0" smtClean="0">
                    <a:solidFill>
                      <a:srgbClr val="FF0000"/>
                    </a:solidFill>
                    <a:latin typeface="Cambria Math"/>
                  </a:rPr>
                  <a:t>特征方程</a:t>
                </a:r>
                <a:r>
                  <a:rPr lang="zh-CN" altLang="en-US" b="1" dirty="0" smtClean="0">
                    <a:latin typeface="Cambria Math"/>
                  </a:rPr>
                  <a:t>：</a:t>
                </a:r>
                <a:endParaRPr lang="en-US" altLang="zh-CN" b="1" dirty="0" smtClean="0">
                  <a:latin typeface="Cambria Math"/>
                </a:endParaRPr>
              </a:p>
              <a:p>
                <a:pPr/>
                <a14:m>
                  <m:oMathPara xmlns:m="http://schemas.openxmlformats.org/officeDocument/2006/math">
                    <m:oMathParaPr>
                      <m:jc m:val="left"/>
                    </m:oMathParaPr>
                    <m:oMath xmlns:m="http://schemas.openxmlformats.org/officeDocument/2006/math">
                      <m:r>
                        <a:rPr lang="en-US" altLang="zh-CN" b="1" i="1" smtClean="0">
                          <a:solidFill>
                            <a:srgbClr val="0070C0"/>
                          </a:solidFill>
                          <a:latin typeface="Cambria Math"/>
                        </a:rPr>
                        <m:t>𝑸</m:t>
                      </m:r>
                      <m:r>
                        <a:rPr lang="en-US" altLang="zh-CN" b="1" i="1" smtClean="0">
                          <a:solidFill>
                            <a:srgbClr val="0070C0"/>
                          </a:solidFill>
                          <a:latin typeface="Cambria Math"/>
                        </a:rPr>
                        <m:t>(</m:t>
                      </m:r>
                      <m:r>
                        <a:rPr lang="en-US" altLang="zh-CN" b="1" i="1" smtClean="0">
                          <a:solidFill>
                            <a:srgbClr val="0070C0"/>
                          </a:solidFill>
                          <a:latin typeface="Cambria Math"/>
                        </a:rPr>
                        <m:t>𝒕</m:t>
                      </m:r>
                      <m:r>
                        <a:rPr lang="en-US" altLang="zh-CN" b="1" i="1" smtClean="0">
                          <a:solidFill>
                            <a:srgbClr val="0070C0"/>
                          </a:solidFill>
                          <a:latin typeface="Cambria Math"/>
                        </a:rPr>
                        <m:t>+</m:t>
                      </m:r>
                      <m:r>
                        <a:rPr lang="en-US" altLang="zh-CN" b="1" i="1" smtClean="0">
                          <a:solidFill>
                            <a:srgbClr val="0070C0"/>
                          </a:solidFill>
                          <a:latin typeface="Cambria Math"/>
                        </a:rPr>
                        <m:t>𝟏</m:t>
                      </m:r>
                      <m:r>
                        <a:rPr lang="en-US" altLang="zh-CN" b="1" i="1" smtClean="0">
                          <a:solidFill>
                            <a:srgbClr val="0070C0"/>
                          </a:solidFill>
                          <a:latin typeface="Cambria Math"/>
                        </a:rPr>
                        <m:t>)=</m:t>
                      </m:r>
                      <m:r>
                        <a:rPr lang="en-US" altLang="zh-CN" b="1" i="1" smtClean="0">
                          <a:solidFill>
                            <a:srgbClr val="0070C0"/>
                          </a:solidFill>
                          <a:latin typeface="Cambria Math"/>
                        </a:rPr>
                        <m:t>𝑱</m:t>
                      </m:r>
                      <m:sSup>
                        <m:sSupPr>
                          <m:ctrlPr>
                            <a:rPr lang="en-US" altLang="zh-CN" b="1" i="1">
                              <a:solidFill>
                                <a:srgbClr val="0070C0"/>
                              </a:solidFill>
                              <a:latin typeface="Cambria Math" panose="02040503050406030204" pitchFamily="18" charset="0"/>
                            </a:rPr>
                          </m:ctrlPr>
                        </m:sSupPr>
                        <m:e>
                          <m:r>
                            <a:rPr lang="en-US" altLang="zh-CN" b="1" i="1" smtClean="0">
                              <a:solidFill>
                                <a:srgbClr val="0070C0"/>
                              </a:solidFill>
                              <a:latin typeface="Cambria Math"/>
                            </a:rPr>
                            <m:t>𝑸</m:t>
                          </m:r>
                        </m:e>
                        <m:sup>
                          <m:r>
                            <a:rPr lang="en-US" altLang="zh-CN" b="1" i="1">
                              <a:solidFill>
                                <a:srgbClr val="0070C0"/>
                              </a:solidFill>
                              <a:latin typeface="Cambria Math"/>
                            </a:rPr>
                            <m:t>′</m:t>
                          </m:r>
                        </m:sup>
                      </m:sSup>
                      <m:r>
                        <a:rPr lang="en-US" altLang="zh-CN" b="1" i="1">
                          <a:solidFill>
                            <a:srgbClr val="0070C0"/>
                          </a:solidFill>
                          <a:latin typeface="Cambria Math"/>
                        </a:rPr>
                        <m:t>+</m:t>
                      </m:r>
                      <m:sSup>
                        <m:sSupPr>
                          <m:ctrlPr>
                            <a:rPr lang="en-US" altLang="zh-CN" b="1" i="1">
                              <a:solidFill>
                                <a:srgbClr val="0070C0"/>
                              </a:solidFill>
                              <a:latin typeface="Cambria Math" panose="02040503050406030204" pitchFamily="18" charset="0"/>
                            </a:rPr>
                          </m:ctrlPr>
                        </m:sSupPr>
                        <m:e>
                          <m:r>
                            <a:rPr lang="en-US" altLang="zh-CN" b="1" i="1" smtClean="0">
                              <a:solidFill>
                                <a:srgbClr val="0070C0"/>
                              </a:solidFill>
                              <a:latin typeface="Cambria Math"/>
                            </a:rPr>
                            <m:t>𝑲</m:t>
                          </m:r>
                        </m:e>
                        <m:sup>
                          <m:r>
                            <a:rPr lang="en-US" altLang="zh-CN" b="1" i="1">
                              <a:solidFill>
                                <a:srgbClr val="0070C0"/>
                              </a:solidFill>
                              <a:latin typeface="Cambria Math"/>
                            </a:rPr>
                            <m:t>′</m:t>
                          </m:r>
                        </m:sup>
                      </m:sSup>
                      <m:r>
                        <a:rPr lang="en-US" altLang="zh-CN" b="1" i="1" smtClean="0">
                          <a:solidFill>
                            <a:srgbClr val="0070C0"/>
                          </a:solidFill>
                          <a:latin typeface="Cambria Math"/>
                        </a:rPr>
                        <m:t>𝑸</m:t>
                      </m:r>
                    </m:oMath>
                  </m:oMathPara>
                </a14:m>
                <a:endParaRPr lang="zh-CN" altLang="en-US" b="1" dirty="0">
                  <a:solidFill>
                    <a:srgbClr val="0070C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26952" y="3068960"/>
                <a:ext cx="3252814" cy="830997"/>
              </a:xfrm>
              <a:prstGeom prst="rect">
                <a:avLst/>
              </a:prstGeom>
              <a:blipFill rotWithShape="0">
                <a:blip r:embed="rId5"/>
                <a:stretch>
                  <a:fillRect l="-2809" t="-8029" r="-2434" b="-1021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226003" y="4005064"/>
                <a:ext cx="4263475" cy="2677656"/>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b="1" dirty="0" smtClean="0">
                    <a:latin typeface="Cambria Math"/>
                  </a:rPr>
                  <a:t>触发器</a:t>
                </a:r>
                <a:r>
                  <a:rPr lang="en-US" altLang="zh-CN" b="1" dirty="0" smtClean="0">
                    <a:latin typeface="Cambria Math"/>
                  </a:rPr>
                  <a:t>A</a:t>
                </a:r>
                <a:r>
                  <a:rPr lang="zh-CN" altLang="en-US" b="1" dirty="0" smtClean="0">
                    <a:latin typeface="Cambria Math"/>
                  </a:rPr>
                  <a:t>、</a:t>
                </a:r>
                <a:r>
                  <a:rPr lang="en-US" altLang="zh-CN" b="1" dirty="0" smtClean="0">
                    <a:latin typeface="Cambria Math"/>
                  </a:rPr>
                  <a:t>B</a:t>
                </a:r>
                <a:r>
                  <a:rPr lang="zh-CN" altLang="en-US" b="1" dirty="0" smtClean="0">
                    <a:latin typeface="Cambria Math"/>
                  </a:rPr>
                  <a:t>的状态方程：</a:t>
                </a:r>
                <a:endParaRPr lang="en-US" altLang="zh-CN" b="1" dirty="0" smtClean="0">
                  <a:latin typeface="Cambria Math"/>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𝐴</m:t>
                      </m:r>
                      <m:r>
                        <a:rPr lang="en-US" altLang="zh-CN" b="0" i="1" smtClean="0">
                          <a:solidFill>
                            <a:schemeClr val="tx1"/>
                          </a:solidFill>
                          <a:latin typeface="Cambria Math"/>
                        </a:rPr>
                        <m:t>(</m:t>
                      </m:r>
                      <m:r>
                        <a:rPr lang="en-US" altLang="zh-CN" b="0" i="1" smtClean="0">
                          <a:solidFill>
                            <a:schemeClr val="tx1"/>
                          </a:solidFill>
                          <a:latin typeface="Cambria Math"/>
                        </a:rPr>
                        <m:t>𝑡</m:t>
                      </m:r>
                      <m:r>
                        <a:rPr lang="en-US" altLang="zh-CN" b="0" i="1" smtClean="0">
                          <a:solidFill>
                            <a:schemeClr val="tx1"/>
                          </a:solidFill>
                          <a:latin typeface="Cambria Math"/>
                        </a:rPr>
                        <m:t>+1)=</m:t>
                      </m:r>
                      <m:r>
                        <a:rPr lang="en-US" altLang="zh-CN" b="0" i="1" smtClean="0">
                          <a:solidFill>
                            <a:schemeClr val="tx1"/>
                          </a:solidFill>
                          <a:latin typeface="Cambria Math"/>
                        </a:rPr>
                        <m:t>𝐽</m:t>
                      </m:r>
                      <m:sSup>
                        <m:sSupPr>
                          <m:ctrlPr>
                            <a:rPr lang="en-US" altLang="zh-CN" i="1">
                              <a:solidFill>
                                <a:schemeClr val="tx1"/>
                              </a:solidFill>
                              <a:latin typeface="Cambria Math" panose="02040503050406030204" pitchFamily="18" charset="0"/>
                            </a:rPr>
                          </m:ctrlPr>
                        </m:sSupPr>
                        <m:e>
                          <m:r>
                            <a:rPr lang="en-US" altLang="zh-CN" b="0" i="1" smtClean="0">
                              <a:solidFill>
                                <a:schemeClr val="tx1"/>
                              </a:solidFill>
                              <a:latin typeface="Cambria Math"/>
                            </a:rPr>
                            <m:t>𝐴</m:t>
                          </m:r>
                        </m:e>
                        <m:sup>
                          <m:r>
                            <a:rPr lang="en-US" altLang="zh-CN" b="0" i="1">
                              <a:solidFill>
                                <a:schemeClr val="tx1"/>
                              </a:solidFill>
                              <a:latin typeface="Cambria Math"/>
                            </a:rPr>
                            <m:t>′</m:t>
                          </m:r>
                        </m:sup>
                      </m:sSup>
                      <m:r>
                        <a:rPr lang="en-US" altLang="zh-CN" b="0" i="1">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en-US" altLang="zh-CN" b="0" i="1" smtClean="0">
                              <a:solidFill>
                                <a:schemeClr val="tx1"/>
                              </a:solidFill>
                              <a:latin typeface="Cambria Math"/>
                            </a:rPr>
                            <m:t>𝐾</m:t>
                          </m:r>
                        </m:e>
                        <m:sup>
                          <m:r>
                            <a:rPr lang="en-US" altLang="zh-CN" b="0" i="1">
                              <a:solidFill>
                                <a:schemeClr val="tx1"/>
                              </a:solidFill>
                              <a:latin typeface="Cambria Math"/>
                            </a:rPr>
                            <m:t>′</m:t>
                          </m:r>
                        </m:sup>
                      </m:sSup>
                      <m:r>
                        <a:rPr lang="en-US" altLang="zh-CN" b="0" i="1" smtClean="0">
                          <a:solidFill>
                            <a:schemeClr val="tx1"/>
                          </a:solidFill>
                          <a:latin typeface="Cambria Math"/>
                        </a:rPr>
                        <m:t>𝐴</m:t>
                      </m:r>
                    </m:oMath>
                  </m:oMathPara>
                </a14:m>
                <a:endParaRPr lang="en-US" altLang="zh-CN" dirty="0" smtClean="0">
                  <a:solidFill>
                    <a:schemeClr val="tx1"/>
                  </a:solidFill>
                </a:endParaRPr>
              </a:p>
              <a:p>
                <a:r>
                  <a:rPr lang="en-US" altLang="zh-CN" dirty="0" smtClean="0">
                    <a:solidFill>
                      <a:schemeClr val="tx1"/>
                    </a:solidFill>
                  </a:rPr>
                  <a:t>            </a:t>
                </a:r>
                <a14:m>
                  <m:oMath xmlns:m="http://schemas.openxmlformats.org/officeDocument/2006/math">
                    <m:r>
                      <a:rPr lang="en-US" altLang="zh-CN" i="1">
                        <a:solidFill>
                          <a:schemeClr val="tx1"/>
                        </a:solidFill>
                        <a:latin typeface="Cambria Math"/>
                      </a:rPr>
                      <m:t>=</m:t>
                    </m:r>
                    <m:r>
                      <a:rPr lang="en-US" altLang="zh-CN" b="0" i="1" smtClean="0">
                        <a:solidFill>
                          <a:schemeClr val="tx1"/>
                        </a:solidFill>
                        <a:latin typeface="Cambria Math"/>
                      </a:rPr>
                      <m:t>𝐵</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𝐴</m:t>
                        </m:r>
                      </m:e>
                      <m:sup>
                        <m:r>
                          <a:rPr lang="en-US" altLang="zh-CN" i="1">
                            <a:solidFill>
                              <a:schemeClr val="tx1"/>
                            </a:solidFill>
                            <a:latin typeface="Cambria Math"/>
                          </a:rPr>
                          <m:t>′</m:t>
                        </m:r>
                      </m:sup>
                    </m:sSup>
                    <m:r>
                      <a:rPr lang="en-US" altLang="zh-CN" i="1">
                        <a:solidFill>
                          <a:schemeClr val="tx1"/>
                        </a:solidFill>
                        <a:latin typeface="Cambria Math"/>
                      </a:rPr>
                      <m:t>+</m:t>
                    </m:r>
                    <m:r>
                      <a:rPr lang="en-US" altLang="zh-CN" b="0" i="1" smtClean="0">
                        <a:solidFill>
                          <a:schemeClr val="tx1"/>
                        </a:solidFill>
                        <a:latin typeface="Cambria Math"/>
                      </a:rPr>
                      <m:t>(</m:t>
                    </m:r>
                    <m:r>
                      <a:rPr lang="en-US" altLang="zh-CN" b="0" i="1" smtClean="0">
                        <a:solidFill>
                          <a:schemeClr val="tx1"/>
                        </a:solidFill>
                        <a:latin typeface="Cambria Math"/>
                      </a:rPr>
                      <m:t>𝐵𝑥</m:t>
                    </m:r>
                    <m:r>
                      <a:rPr lang="en-US" altLang="zh-CN" b="0" i="1" smtClean="0">
                        <a:solidFill>
                          <a:schemeClr val="tx1"/>
                        </a:solidFill>
                        <a:latin typeface="Cambria Math"/>
                      </a:rPr>
                      <m:t>′)′</m:t>
                    </m:r>
                    <m:r>
                      <a:rPr lang="en-US" altLang="zh-CN" i="1">
                        <a:solidFill>
                          <a:schemeClr val="tx1"/>
                        </a:solidFill>
                        <a:latin typeface="Cambria Math"/>
                      </a:rPr>
                      <m:t>𝐴</m:t>
                    </m:r>
                  </m:oMath>
                </a14:m>
                <a:endParaRPr lang="en-US" altLang="zh-CN" dirty="0" smtClean="0">
                  <a:solidFill>
                    <a:schemeClr val="tx1"/>
                  </a:solidFill>
                </a:endParaRPr>
              </a:p>
              <a:p>
                <a:r>
                  <a:rPr lang="en-US" altLang="zh-CN" dirty="0" smtClean="0">
                    <a:solidFill>
                      <a:schemeClr val="tx1"/>
                    </a:solidFill>
                  </a:rPr>
                  <a:t>            </a:t>
                </a:r>
                <a14:m>
                  <m:oMath xmlns:m="http://schemas.openxmlformats.org/officeDocument/2006/math">
                    <m:r>
                      <a:rPr lang="en-US" altLang="zh-CN" i="1">
                        <a:solidFill>
                          <a:schemeClr val="tx1"/>
                        </a:solidFill>
                        <a:latin typeface="Cambria Math"/>
                      </a:rPr>
                      <m:t>=</m:t>
                    </m:r>
                    <m:r>
                      <a:rPr lang="en-US" altLang="zh-CN" i="1">
                        <a:solidFill>
                          <a:schemeClr val="tx1"/>
                        </a:solidFill>
                        <a:latin typeface="Cambria Math"/>
                      </a:rPr>
                      <m:t>𝐵</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𝐴</m:t>
                        </m:r>
                      </m:e>
                      <m:sup>
                        <m:r>
                          <a:rPr lang="en-US" altLang="zh-CN" i="1">
                            <a:solidFill>
                              <a:schemeClr val="tx1"/>
                            </a:solidFill>
                            <a:latin typeface="Cambria Math"/>
                          </a:rPr>
                          <m:t>′</m:t>
                        </m:r>
                      </m:sup>
                    </m:sSup>
                    <m:r>
                      <a:rPr lang="en-US" altLang="zh-CN" i="1">
                        <a:solidFill>
                          <a:schemeClr val="tx1"/>
                        </a:solidFill>
                        <a:latin typeface="Cambria Math"/>
                      </a:rPr>
                      <m:t>+</m:t>
                    </m:r>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a:rPr>
                          <m:t>𝐵</m:t>
                        </m:r>
                      </m:e>
                      <m:sup>
                        <m:r>
                          <a:rPr lang="en-US" altLang="zh-CN" b="0" i="1" smtClean="0">
                            <a:solidFill>
                              <a:schemeClr val="tx1"/>
                            </a:solidFill>
                            <a:latin typeface="Cambria Math"/>
                          </a:rPr>
                          <m:t>′</m:t>
                        </m:r>
                      </m:sup>
                    </m:sSup>
                    <m:r>
                      <a:rPr lang="en-US" altLang="zh-CN" i="1">
                        <a:solidFill>
                          <a:schemeClr val="tx1"/>
                        </a:solidFill>
                        <a:latin typeface="Cambria Math"/>
                      </a:rPr>
                      <m:t>𝐴</m:t>
                    </m:r>
                    <m:r>
                      <a:rPr lang="en-US" altLang="zh-CN" b="0" i="1" smtClean="0">
                        <a:solidFill>
                          <a:schemeClr val="tx1"/>
                        </a:solidFill>
                        <a:latin typeface="Cambria Math"/>
                      </a:rPr>
                      <m:t>+</m:t>
                    </m:r>
                    <m:r>
                      <a:rPr lang="en-US" altLang="zh-CN" b="0" i="1" smtClean="0">
                        <a:solidFill>
                          <a:schemeClr val="tx1"/>
                        </a:solidFill>
                        <a:latin typeface="Cambria Math"/>
                      </a:rPr>
                      <m:t>𝐴𝑥</m:t>
                    </m:r>
                  </m:oMath>
                </a14:m>
                <a:endParaRPr lang="en-US" altLang="zh-CN" dirty="0" smtClean="0">
                  <a:solidFill>
                    <a:schemeClr val="tx1"/>
                  </a:solidFill>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a:rPr>
                        <m:t>𝐵</m:t>
                      </m:r>
                      <m:r>
                        <a:rPr lang="en-US" altLang="zh-CN" i="1">
                          <a:solidFill>
                            <a:schemeClr val="tx1"/>
                          </a:solidFill>
                          <a:latin typeface="Cambria Math"/>
                        </a:rPr>
                        <m:t>(</m:t>
                      </m:r>
                      <m:r>
                        <a:rPr lang="en-US" altLang="zh-CN" i="1">
                          <a:solidFill>
                            <a:schemeClr val="tx1"/>
                          </a:solidFill>
                          <a:latin typeface="Cambria Math"/>
                        </a:rPr>
                        <m:t>𝑡</m:t>
                      </m:r>
                      <m:r>
                        <a:rPr lang="en-US" altLang="zh-CN" i="1">
                          <a:solidFill>
                            <a:schemeClr val="tx1"/>
                          </a:solidFill>
                          <a:latin typeface="Cambria Math"/>
                        </a:rPr>
                        <m:t>+1)=</m:t>
                      </m:r>
                      <m:r>
                        <a:rPr lang="en-US" altLang="zh-CN" i="1">
                          <a:solidFill>
                            <a:schemeClr val="tx1"/>
                          </a:solidFill>
                          <a:latin typeface="Cambria Math"/>
                        </a:rPr>
                        <m:t>𝐽</m:t>
                      </m:r>
                      <m:sSup>
                        <m:sSupPr>
                          <m:ctrlPr>
                            <a:rPr lang="en-US" altLang="zh-CN" i="1">
                              <a:solidFill>
                                <a:schemeClr val="tx1"/>
                              </a:solidFill>
                              <a:latin typeface="Cambria Math" panose="02040503050406030204" pitchFamily="18" charset="0"/>
                            </a:rPr>
                          </m:ctrlPr>
                        </m:sSupPr>
                        <m:e>
                          <m:r>
                            <a:rPr lang="en-US" altLang="zh-CN" b="0" i="1" smtClean="0">
                              <a:solidFill>
                                <a:schemeClr val="tx1"/>
                              </a:solidFill>
                              <a:latin typeface="Cambria Math"/>
                            </a:rPr>
                            <m:t>𝐵</m:t>
                          </m:r>
                        </m:e>
                        <m:sup>
                          <m:r>
                            <a:rPr lang="en-US" altLang="zh-CN" i="1">
                              <a:solidFill>
                                <a:schemeClr val="tx1"/>
                              </a:solidFill>
                              <a:latin typeface="Cambria Math"/>
                            </a:rPr>
                            <m:t>′</m:t>
                          </m:r>
                        </m:sup>
                      </m:sSup>
                      <m:r>
                        <a:rPr lang="en-US" altLang="zh-CN" i="1">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a:rPr>
                            <m:t>𝐾</m:t>
                          </m:r>
                        </m:e>
                        <m:sup>
                          <m:r>
                            <a:rPr lang="en-US" altLang="zh-CN" i="1">
                              <a:solidFill>
                                <a:schemeClr val="tx1"/>
                              </a:solidFill>
                              <a:latin typeface="Cambria Math"/>
                            </a:rPr>
                            <m:t>′</m:t>
                          </m:r>
                        </m:sup>
                      </m:sSup>
                      <m:r>
                        <a:rPr lang="en-US" altLang="zh-CN" b="0" i="1" smtClean="0">
                          <a:solidFill>
                            <a:schemeClr val="tx1"/>
                          </a:solidFill>
                          <a:latin typeface="Cambria Math"/>
                        </a:rPr>
                        <m:t>𝐵</m:t>
                      </m:r>
                    </m:oMath>
                  </m:oMathPara>
                </a14:m>
                <a:endParaRPr lang="en-US" altLang="zh-CN" dirty="0">
                  <a:solidFill>
                    <a:schemeClr val="tx1"/>
                  </a:solidFill>
                </a:endParaRPr>
              </a:p>
              <a:p>
                <a:r>
                  <a:rPr lang="en-US" altLang="zh-CN" dirty="0" smtClean="0">
                    <a:solidFill>
                      <a:schemeClr val="tx1"/>
                    </a:solidFill>
                  </a:rPr>
                  <a:t>            </a:t>
                </a:r>
                <a14:m>
                  <m:oMath xmlns:m="http://schemas.openxmlformats.org/officeDocument/2006/math">
                    <m:r>
                      <a:rPr lang="en-US" altLang="zh-CN" i="1">
                        <a:solidFill>
                          <a:schemeClr val="tx1"/>
                        </a:solidFill>
                        <a:latin typeface="Cambria Math"/>
                      </a:rPr>
                      <m:t>=</m:t>
                    </m:r>
                    <m:r>
                      <a:rPr lang="en-US" altLang="zh-CN" b="0" i="1" smtClean="0">
                        <a:solidFill>
                          <a:schemeClr val="tx1"/>
                        </a:solidFill>
                        <a:latin typeface="Cambria Math"/>
                      </a:rPr>
                      <m:t>𝑥</m:t>
                    </m:r>
                    <m:r>
                      <a:rPr lang="en-US" altLang="zh-CN" b="0" i="1" smtClean="0">
                        <a:solidFill>
                          <a:schemeClr val="tx1"/>
                        </a:solidFill>
                        <a:latin typeface="Cambria Math"/>
                      </a:rPr>
                      <m:t>′</m:t>
                    </m:r>
                    <m:sSup>
                      <m:sSupPr>
                        <m:ctrlPr>
                          <a:rPr lang="en-US" altLang="zh-CN" i="1">
                            <a:solidFill>
                              <a:schemeClr val="tx1"/>
                            </a:solidFill>
                            <a:latin typeface="Cambria Math" panose="02040503050406030204" pitchFamily="18" charset="0"/>
                          </a:rPr>
                        </m:ctrlPr>
                      </m:sSupPr>
                      <m:e>
                        <m:r>
                          <a:rPr lang="en-US" altLang="zh-CN" b="0" i="1" smtClean="0">
                            <a:solidFill>
                              <a:schemeClr val="tx1"/>
                            </a:solidFill>
                            <a:latin typeface="Cambria Math"/>
                          </a:rPr>
                          <m:t>𝐵</m:t>
                        </m:r>
                      </m:e>
                      <m:sup>
                        <m:r>
                          <a:rPr lang="en-US" altLang="zh-CN" i="1">
                            <a:solidFill>
                              <a:schemeClr val="tx1"/>
                            </a:solidFill>
                            <a:latin typeface="Cambria Math"/>
                          </a:rPr>
                          <m:t>′</m:t>
                        </m:r>
                      </m:sup>
                    </m:sSup>
                    <m:r>
                      <a:rPr lang="en-US" altLang="zh-CN" i="1">
                        <a:solidFill>
                          <a:schemeClr val="tx1"/>
                        </a:solidFill>
                        <a:latin typeface="Cambria Math"/>
                      </a:rPr>
                      <m:t>+</m:t>
                    </m:r>
                    <m:sSup>
                      <m:sSupPr>
                        <m:ctrlPr>
                          <a:rPr lang="en-US" altLang="zh-CN" b="0" i="1" smtClean="0">
                            <a:solidFill>
                              <a:schemeClr val="tx1"/>
                            </a:solidFill>
                            <a:latin typeface="Cambria Math" panose="02040503050406030204" pitchFamily="18" charset="0"/>
                          </a:rPr>
                        </m:ctrlPr>
                      </m:sSupPr>
                      <m:e>
                        <m:d>
                          <m:dPr>
                            <m:ctrlPr>
                              <a:rPr lang="en-US" altLang="zh-CN" b="0" i="1" smtClean="0">
                                <a:solidFill>
                                  <a:schemeClr val="tx1"/>
                                </a:solidFill>
                                <a:latin typeface="Cambria Math" panose="02040503050406030204" pitchFamily="18" charset="0"/>
                              </a:rPr>
                            </m:ctrlPr>
                          </m:dPr>
                          <m:e>
                            <m:r>
                              <a:rPr lang="en-US" altLang="zh-CN" i="1">
                                <a:latin typeface="Cambria Math"/>
                              </a:rPr>
                              <m:t>𝐴</m:t>
                            </m:r>
                            <m:r>
                              <a:rPr lang="en-US" altLang="zh-CN" i="1">
                                <a:latin typeface="Cambria Math"/>
                              </a:rPr>
                              <m:t>⊕</m:t>
                            </m:r>
                            <m:r>
                              <a:rPr lang="en-US" altLang="zh-CN" i="1">
                                <a:latin typeface="Cambria Math"/>
                              </a:rPr>
                              <m:t>𝑥</m:t>
                            </m:r>
                          </m:e>
                        </m:d>
                      </m:e>
                      <m:sup>
                        <m:r>
                          <a:rPr lang="en-US" altLang="zh-CN" i="1">
                            <a:solidFill>
                              <a:schemeClr val="tx1"/>
                            </a:solidFill>
                            <a:latin typeface="Cambria Math"/>
                          </a:rPr>
                          <m:t>′</m:t>
                        </m:r>
                      </m:sup>
                    </m:sSup>
                    <m:r>
                      <a:rPr lang="en-US" altLang="zh-CN" b="0" i="1" smtClean="0">
                        <a:solidFill>
                          <a:schemeClr val="tx1"/>
                        </a:solidFill>
                        <a:latin typeface="Cambria Math"/>
                      </a:rPr>
                      <m:t>𝐵</m:t>
                    </m:r>
                  </m:oMath>
                </a14:m>
                <a:endParaRPr lang="en-US" altLang="zh-CN" dirty="0">
                  <a:solidFill>
                    <a:schemeClr val="tx1"/>
                  </a:solidFill>
                </a:endParaRPr>
              </a:p>
              <a:p>
                <a:r>
                  <a:rPr lang="en-US" altLang="zh-CN" dirty="0" smtClean="0">
                    <a:solidFill>
                      <a:schemeClr val="tx1"/>
                    </a:solidFill>
                  </a:rPr>
                  <a:t>            </a:t>
                </a:r>
                <a14:m>
                  <m:oMath xmlns:m="http://schemas.openxmlformats.org/officeDocument/2006/math">
                    <m:r>
                      <a:rPr lang="en-US" altLang="zh-CN" i="1">
                        <a:solidFill>
                          <a:schemeClr val="tx1"/>
                        </a:solidFill>
                        <a:latin typeface="Cambria Math"/>
                      </a:rPr>
                      <m:t>=</m:t>
                    </m:r>
                    <m:sSup>
                      <m:sSupPr>
                        <m:ctrlPr>
                          <a:rPr lang="en-US" altLang="zh-CN" i="1">
                            <a:solidFill>
                              <a:schemeClr val="tx1"/>
                            </a:solidFill>
                            <a:latin typeface="Cambria Math" panose="02040503050406030204" pitchFamily="18" charset="0"/>
                          </a:rPr>
                        </m:ctrlPr>
                      </m:sSupPr>
                      <m:e>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a:rPr>
                              <m:t>𝐵</m:t>
                            </m:r>
                          </m:e>
                          <m:sup>
                            <m:r>
                              <a:rPr lang="en-US" altLang="zh-CN" b="0" i="1" smtClean="0">
                                <a:solidFill>
                                  <a:schemeClr val="tx1"/>
                                </a:solidFill>
                                <a:latin typeface="Cambria Math"/>
                              </a:rPr>
                              <m:t>′</m:t>
                            </m:r>
                          </m:sup>
                        </m:sSup>
                        <m:r>
                          <a:rPr lang="en-US" altLang="zh-CN" b="0" i="1" smtClean="0">
                            <a:solidFill>
                              <a:schemeClr val="tx1"/>
                            </a:solidFill>
                            <a:latin typeface="Cambria Math"/>
                          </a:rPr>
                          <m:t>𝑥</m:t>
                        </m:r>
                      </m:e>
                      <m:sup>
                        <m:r>
                          <a:rPr lang="en-US" altLang="zh-CN" i="1">
                            <a:solidFill>
                              <a:schemeClr val="tx1"/>
                            </a:solidFill>
                            <a:latin typeface="Cambria Math"/>
                          </a:rPr>
                          <m:t>′</m:t>
                        </m:r>
                      </m:sup>
                    </m:sSup>
                    <m:r>
                      <a:rPr lang="en-US" altLang="zh-CN" i="1">
                        <a:solidFill>
                          <a:schemeClr val="tx1"/>
                        </a:solidFill>
                        <a:latin typeface="Cambria Math"/>
                      </a:rPr>
                      <m:t>+</m:t>
                    </m:r>
                    <m:r>
                      <a:rPr lang="en-US" altLang="zh-CN" i="1">
                        <a:solidFill>
                          <a:schemeClr val="tx1"/>
                        </a:solidFill>
                        <a:latin typeface="Cambria Math"/>
                      </a:rPr>
                      <m:t>𝐴𝐵𝑥</m:t>
                    </m:r>
                    <m:r>
                      <a:rPr lang="en-US" altLang="zh-CN" i="1">
                        <a:solidFill>
                          <a:schemeClr val="tx1"/>
                        </a:solidFill>
                        <a:latin typeface="Cambria Math"/>
                      </a:rPr>
                      <m:t>+</m:t>
                    </m:r>
                    <m:sSup>
                      <m:sSupPr>
                        <m:ctrlPr>
                          <a:rPr lang="en-US" altLang="zh-CN" b="0" i="1" smtClean="0">
                            <a:solidFill>
                              <a:schemeClr val="tx1"/>
                            </a:solidFill>
                            <a:latin typeface="Cambria Math" panose="02040503050406030204" pitchFamily="18" charset="0"/>
                          </a:rPr>
                        </m:ctrlPr>
                      </m:sSupPr>
                      <m:e>
                        <m:r>
                          <a:rPr lang="en-US" altLang="zh-CN" i="1">
                            <a:solidFill>
                              <a:schemeClr val="tx1"/>
                            </a:solidFill>
                            <a:latin typeface="Cambria Math"/>
                          </a:rPr>
                          <m:t>𝐴</m:t>
                        </m:r>
                      </m:e>
                      <m:sup>
                        <m:r>
                          <a:rPr lang="en-US" altLang="zh-CN" b="0" i="1" smtClean="0">
                            <a:solidFill>
                              <a:schemeClr val="tx1"/>
                            </a:solidFill>
                            <a:latin typeface="Cambria Math"/>
                          </a:rPr>
                          <m:t>′</m:t>
                        </m:r>
                      </m:sup>
                    </m:sSup>
                    <m:r>
                      <a:rPr lang="en-US" altLang="zh-CN" b="0" i="1" smtClean="0">
                        <a:solidFill>
                          <a:schemeClr val="tx1"/>
                        </a:solidFill>
                        <a:latin typeface="Cambria Math"/>
                      </a:rPr>
                      <m:t>𝐵</m:t>
                    </m:r>
                    <m:r>
                      <a:rPr lang="en-US" altLang="zh-CN" i="1">
                        <a:solidFill>
                          <a:schemeClr val="tx1"/>
                        </a:solidFill>
                        <a:latin typeface="Cambria Math"/>
                      </a:rPr>
                      <m:t>𝑥</m:t>
                    </m:r>
                    <m:r>
                      <a:rPr lang="en-US" altLang="zh-CN" b="0" i="1" smtClean="0">
                        <a:solidFill>
                          <a:schemeClr val="tx1"/>
                        </a:solidFill>
                        <a:latin typeface="Cambria Math"/>
                      </a:rPr>
                      <m:t>′</m:t>
                    </m:r>
                  </m:oMath>
                </a14:m>
                <a:endParaRPr lang="zh-CN" altLang="en-US"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226003" y="4005064"/>
                <a:ext cx="4263475" cy="2677656"/>
              </a:xfrm>
              <a:prstGeom prst="rect">
                <a:avLst/>
              </a:prstGeom>
              <a:blipFill rotWithShape="1">
                <a:blip r:embed="rId6"/>
                <a:stretch>
                  <a:fillRect l="-2146" t="-250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07525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16</a:t>
            </a:fld>
            <a:endParaRPr lang="en-US" altLang="zh-CN"/>
          </a:p>
        </p:txBody>
      </p:sp>
      <p:sp>
        <p:nvSpPr>
          <p:cNvPr id="4" name="标题 3"/>
          <p:cNvSpPr>
            <a:spLocks noGrp="1"/>
          </p:cNvSpPr>
          <p:nvPr>
            <p:ph type="title"/>
          </p:nvPr>
        </p:nvSpPr>
        <p:spPr>
          <a:xfrm>
            <a:off x="395536" y="72800"/>
            <a:ext cx="8640960" cy="835920"/>
          </a:xfrm>
        </p:spPr>
        <p:txBody>
          <a:bodyPr/>
          <a:lstStyle/>
          <a:p>
            <a:pPr algn="l"/>
            <a:r>
              <a:rPr lang="zh-CN" altLang="en-US" dirty="0" smtClean="0"/>
              <a:t>例</a:t>
            </a:r>
            <a:r>
              <a:rPr lang="en-US" altLang="zh-CN" dirty="0" smtClean="0"/>
              <a:t>2. </a:t>
            </a:r>
            <a:r>
              <a:rPr lang="zh-CN" altLang="en-US" dirty="0" smtClean="0"/>
              <a:t>④ </a:t>
            </a:r>
            <a:r>
              <a:rPr lang="zh-CN" altLang="en-US" dirty="0" smtClean="0"/>
              <a:t>求</a:t>
            </a:r>
            <a:r>
              <a:rPr lang="zh-CN" altLang="en-US" b="1" dirty="0" smtClean="0"/>
              <a:t>状态图</a:t>
            </a:r>
            <a:endParaRPr lang="zh-CN" altLang="en-US" b="1" dirty="0"/>
          </a:p>
        </p:txBody>
      </p:sp>
      <p:pic>
        <p:nvPicPr>
          <p:cNvPr id="7373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057" y="27549"/>
            <a:ext cx="3478902" cy="3473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3284984"/>
            <a:ext cx="7616166" cy="357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bwMode="auto">
          <a:xfrm rot="20103061">
            <a:off x="4530364" y="2472689"/>
            <a:ext cx="1008112" cy="36004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876204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zh-CN" altLang="en-US" dirty="0" smtClean="0"/>
              <a:t>例</a:t>
            </a:r>
            <a:r>
              <a:rPr lang="en-US" altLang="zh-CN" dirty="0" smtClean="0"/>
              <a:t>3</a:t>
            </a:r>
            <a:r>
              <a:rPr lang="zh-CN" altLang="en-US" dirty="0" smtClean="0"/>
              <a:t>：</a:t>
            </a:r>
            <a:r>
              <a:rPr lang="zh-CN" altLang="en-US" dirty="0" smtClean="0"/>
              <a:t>由</a:t>
            </a:r>
            <a:r>
              <a:rPr lang="en-US" altLang="zh-CN" b="1" dirty="0" smtClean="0">
                <a:solidFill>
                  <a:srgbClr val="FF0000"/>
                </a:solidFill>
              </a:rPr>
              <a:t>T</a:t>
            </a:r>
            <a:r>
              <a:rPr lang="zh-CN" altLang="en-US" b="1" dirty="0" smtClean="0">
                <a:solidFill>
                  <a:srgbClr val="FF0000"/>
                </a:solidFill>
              </a:rPr>
              <a:t>触发器</a:t>
            </a:r>
            <a:r>
              <a:rPr lang="zh-CN" altLang="en-US" dirty="0" smtClean="0"/>
              <a:t>构成的时序电路</a:t>
            </a:r>
            <a:r>
              <a:rPr lang="zh-CN" altLang="en-US" b="1" dirty="0" smtClean="0"/>
              <a:t>分析</a:t>
            </a:r>
            <a:endParaRPr lang="en-US" altLang="zh-CN" b="1" dirty="0" smtClean="0"/>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17</a:t>
            </a:fld>
            <a:endParaRPr lang="en-US" altLang="zh-CN"/>
          </a:p>
        </p:txBody>
      </p:sp>
      <p:pic>
        <p:nvPicPr>
          <p:cNvPr id="17486" name="Picture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1" y="1052736"/>
            <a:ext cx="637464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88" name="Picture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364783"/>
            <a:ext cx="1986905" cy="179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066595" y="2802267"/>
            <a:ext cx="2800767" cy="461665"/>
          </a:xfrm>
          <a:prstGeom prst="rect">
            <a:avLst/>
          </a:prstGeom>
          <a:noFill/>
        </p:spPr>
        <p:txBody>
          <a:bodyPr wrap="none" rtlCol="0">
            <a:spAutoFit/>
          </a:bodyPr>
          <a:lstStyle/>
          <a:p>
            <a:pPr marL="457200" indent="-457200">
              <a:buFont typeface="+mj-ea"/>
              <a:buAutoNum type="circleNumDbPlain"/>
            </a:pPr>
            <a:r>
              <a:rPr lang="zh-CN" altLang="en-US" b="1" dirty="0" smtClean="0"/>
              <a:t>触发器输入方程</a:t>
            </a:r>
            <a:endParaRPr lang="zh-CN" altLang="en-US" b="1" dirty="0"/>
          </a:p>
        </p:txBody>
      </p:sp>
    </p:spTree>
    <p:extLst>
      <p:ext uri="{BB962C8B-B14F-4D97-AF65-F5344CB8AC3E}">
        <p14:creationId xmlns:p14="http://schemas.microsoft.com/office/powerpoint/2010/main" val="3814628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zh-CN" altLang="en-US" dirty="0" smtClean="0"/>
              <a:t>例</a:t>
            </a:r>
            <a:r>
              <a:rPr lang="en-US" altLang="zh-CN" dirty="0" smtClean="0"/>
              <a:t>3</a:t>
            </a:r>
            <a:r>
              <a:rPr lang="zh-CN" altLang="en-US" dirty="0" smtClean="0"/>
              <a:t>：</a:t>
            </a:r>
            <a:r>
              <a:rPr lang="en-US" altLang="zh-CN" dirty="0" smtClean="0"/>
              <a:t>T </a:t>
            </a:r>
            <a:r>
              <a:rPr lang="en-US" altLang="zh-CN" dirty="0" smtClean="0"/>
              <a:t>Flip Flop Analysis State Table</a:t>
            </a:r>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18</a:t>
            </a:fld>
            <a:endParaRPr lang="en-US" altLang="zh-CN"/>
          </a:p>
        </p:txBody>
      </p:sp>
      <p:pic>
        <p:nvPicPr>
          <p:cNvPr id="18510" name="Picture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3717032"/>
            <a:ext cx="2448273" cy="306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15"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80728"/>
            <a:ext cx="6055275"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16" name="Picture 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534" y="4861497"/>
            <a:ext cx="1773890" cy="151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17" name="Picture 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4861497"/>
            <a:ext cx="4341061" cy="955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18" name="Picture 8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0152" y="2420887"/>
            <a:ext cx="3215244" cy="122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6084168" y="1517883"/>
                <a:ext cx="3166123" cy="83099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a:rPr>
                        <m:t>𝑄</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𝑇</m:t>
                      </m:r>
                      <m:r>
                        <a:rPr lang="en-US" altLang="zh-CN" b="0" i="1" smtClean="0">
                          <a:latin typeface="Cambria Math"/>
                        </a:rPr>
                        <m:t>⊕</m:t>
                      </m:r>
                      <m:r>
                        <a:rPr lang="en-US" altLang="zh-CN" b="0" i="1" smtClean="0">
                          <a:latin typeface="Cambria Math"/>
                        </a:rPr>
                        <m:t>𝑄</m:t>
                      </m:r>
                    </m:oMath>
                  </m:oMathPara>
                </a14:m>
                <a:endParaRPr lang="en-US" altLang="zh-CN" b="0" i="1" dirty="0" smtClean="0">
                  <a:latin typeface="Cambria Math"/>
                </a:endParaRPr>
              </a:p>
              <a:p>
                <a:pPr/>
                <a14:m>
                  <m:oMathPara xmlns:m="http://schemas.openxmlformats.org/officeDocument/2006/math">
                    <m:oMathParaPr>
                      <m:jc m:val="left"/>
                    </m:oMathParaPr>
                    <m:oMath xmlns:m="http://schemas.openxmlformats.org/officeDocument/2006/math">
                      <m:r>
                        <a:rPr lang="en-US" altLang="zh-CN" i="1">
                          <a:latin typeface="Cambria Math"/>
                        </a:rPr>
                        <m:t>𝑄</m:t>
                      </m:r>
                      <m:d>
                        <m:dPr>
                          <m:ctrlPr>
                            <a:rPr lang="en-US" altLang="zh-CN" i="1">
                              <a:latin typeface="Cambria Math" panose="02040503050406030204" pitchFamily="18" charset="0"/>
                            </a:rPr>
                          </m:ctrlPr>
                        </m:dPr>
                        <m:e>
                          <m:r>
                            <a:rPr lang="en-US" altLang="zh-CN" i="1">
                              <a:latin typeface="Cambria Math"/>
                            </a:rPr>
                            <m:t>𝑡</m:t>
                          </m:r>
                          <m:r>
                            <a:rPr lang="en-US" altLang="zh-CN" i="1">
                              <a:latin typeface="Cambria Math"/>
                            </a:rPr>
                            <m:t>+1</m:t>
                          </m:r>
                        </m:e>
                      </m:d>
                      <m:r>
                        <a:rPr lang="en-US" altLang="zh-CN" b="0" i="1" smtClean="0">
                          <a:latin typeface="Cambria Math"/>
                        </a:rPr>
                        <m:t>=</m:t>
                      </m:r>
                      <m:sSup>
                        <m:sSupPr>
                          <m:ctrlPr>
                            <a:rPr lang="en-US" altLang="zh-CN" b="0" i="1" smtClean="0">
                              <a:latin typeface="Cambria Math" panose="02040503050406030204" pitchFamily="18" charset="0"/>
                            </a:rPr>
                          </m:ctrlPr>
                        </m:sSupPr>
                        <m:e>
                          <m:r>
                            <a:rPr lang="en-US" altLang="zh-CN" b="0" i="1" smtClean="0">
                              <a:latin typeface="Cambria Math"/>
                            </a:rPr>
                            <m:t>𝑇</m:t>
                          </m:r>
                        </m:e>
                        <m:sup>
                          <m:r>
                            <a:rPr lang="en-US" altLang="zh-CN" b="0" i="1" smtClean="0">
                              <a:latin typeface="Cambria Math"/>
                            </a:rPr>
                            <m:t>′</m:t>
                          </m:r>
                        </m:sup>
                      </m:sSup>
                      <m:r>
                        <a:rPr lang="en-US" altLang="zh-CN" b="0" i="1" smtClean="0">
                          <a:latin typeface="Cambria Math"/>
                        </a:rPr>
                        <m:t>𝑄</m:t>
                      </m:r>
                      <m:r>
                        <a:rPr lang="en-US" altLang="zh-CN" b="0" i="1" smtClean="0">
                          <a:latin typeface="Cambria Math"/>
                        </a:rPr>
                        <m:t>+</m:t>
                      </m:r>
                      <m:r>
                        <a:rPr lang="en-US" altLang="zh-CN" b="0" i="1" smtClean="0">
                          <a:latin typeface="Cambria Math"/>
                        </a:rPr>
                        <m:t>𝑇𝑄</m:t>
                      </m:r>
                      <m:r>
                        <a:rPr lang="en-US" altLang="zh-CN" b="0" i="1" smtClean="0">
                          <a:latin typeface="Cambria Math"/>
                        </a:rPr>
                        <m:t>′</m:t>
                      </m:r>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84168" y="1517883"/>
                <a:ext cx="3166123" cy="830997"/>
              </a:xfrm>
              <a:prstGeom prst="rect">
                <a:avLst/>
              </a:prstGeom>
              <a:blipFill rotWithShape="1">
                <a:blip r:embed="rId8"/>
                <a:stretch>
                  <a:fillRect l="-1156" b="-9559"/>
                </a:stretch>
              </a:blipFill>
            </p:spPr>
            <p:txBody>
              <a:bodyPr/>
              <a:lstStyle/>
              <a:p>
                <a:r>
                  <a:rPr lang="zh-CN" altLang="en-US">
                    <a:noFill/>
                  </a:rPr>
                  <a:t> </a:t>
                </a:r>
              </a:p>
            </p:txBody>
          </p:sp>
        </mc:Fallback>
      </mc:AlternateContent>
      <p:sp>
        <p:nvSpPr>
          <p:cNvPr id="4" name="TextBox 3"/>
          <p:cNvSpPr txBox="1"/>
          <p:nvPr/>
        </p:nvSpPr>
        <p:spPr>
          <a:xfrm>
            <a:off x="6046321" y="1095127"/>
            <a:ext cx="3134191" cy="461665"/>
          </a:xfrm>
          <a:prstGeom prst="rect">
            <a:avLst/>
          </a:prstGeom>
          <a:noFill/>
        </p:spPr>
        <p:txBody>
          <a:bodyPr wrap="none" rtlCol="0">
            <a:spAutoFit/>
          </a:bodyPr>
          <a:lstStyle/>
          <a:p>
            <a:r>
              <a:rPr lang="en-US" altLang="zh-CN" dirty="0" smtClean="0"/>
              <a:t>T</a:t>
            </a:r>
            <a:r>
              <a:rPr lang="zh-CN" altLang="en-US" dirty="0" smtClean="0"/>
              <a:t>触发器的</a:t>
            </a:r>
            <a:r>
              <a:rPr lang="zh-CN" altLang="en-US" b="1" dirty="0" smtClean="0">
                <a:solidFill>
                  <a:srgbClr val="FF0000"/>
                </a:solidFill>
              </a:rPr>
              <a:t>特征方程</a:t>
            </a:r>
            <a:r>
              <a:rPr lang="zh-CN" altLang="en-US" dirty="0" smtClean="0"/>
              <a:t>：</a:t>
            </a:r>
            <a:endParaRPr lang="en-US" altLang="zh-CN" dirty="0" smtClean="0"/>
          </a:p>
        </p:txBody>
      </p:sp>
    </p:spTree>
    <p:extLst>
      <p:ext uri="{BB962C8B-B14F-4D97-AF65-F5344CB8AC3E}">
        <p14:creationId xmlns:p14="http://schemas.microsoft.com/office/powerpoint/2010/main" val="2348287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zh-CN" altLang="en-US" sz="3600" dirty="0" smtClean="0"/>
              <a:t>有限状态机的米里</a:t>
            </a:r>
            <a:r>
              <a:rPr lang="en-US" altLang="zh-CN" sz="3600" dirty="0" smtClean="0"/>
              <a:t>Mealy</a:t>
            </a:r>
            <a:r>
              <a:rPr lang="zh-CN" altLang="en-US" sz="3600" dirty="0" smtClean="0"/>
              <a:t>和摩尔</a:t>
            </a:r>
            <a:r>
              <a:rPr lang="en-US" altLang="zh-CN" sz="3600" dirty="0" smtClean="0"/>
              <a:t>Moore</a:t>
            </a:r>
            <a:r>
              <a:rPr lang="zh-CN" altLang="en-US" sz="3600" dirty="0" smtClean="0"/>
              <a:t>模型</a:t>
            </a:r>
            <a:endParaRPr lang="en-US" altLang="zh-CN" sz="3600" dirty="0" smtClean="0"/>
          </a:p>
        </p:txBody>
      </p:sp>
      <p:pic>
        <p:nvPicPr>
          <p:cNvPr id="19529" name="Picture 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636911"/>
            <a:ext cx="8352768" cy="214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53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4876832"/>
            <a:ext cx="8352768" cy="1865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19</a:t>
            </a:fld>
            <a:endParaRPr lang="en-US" altLang="zh-CN"/>
          </a:p>
        </p:txBody>
      </p:sp>
      <p:sp>
        <p:nvSpPr>
          <p:cNvPr id="3" name="TextBox 2"/>
          <p:cNvSpPr txBox="1"/>
          <p:nvPr/>
        </p:nvSpPr>
        <p:spPr>
          <a:xfrm>
            <a:off x="395536" y="980728"/>
            <a:ext cx="7199407" cy="1652760"/>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zh-CN" altLang="en-US" sz="2600" dirty="0" smtClean="0"/>
              <a:t>一般的时序电路都有输入</a:t>
            </a:r>
            <a:r>
              <a:rPr lang="zh-CN" altLang="en-US" sz="2600" dirty="0"/>
              <a:t>、内部状态</a:t>
            </a:r>
            <a:r>
              <a:rPr lang="zh-CN" altLang="en-US" sz="2600" dirty="0" smtClean="0"/>
              <a:t>、输出。</a:t>
            </a:r>
            <a:endParaRPr lang="en-US" altLang="zh-CN" sz="2600" dirty="0" smtClean="0"/>
          </a:p>
          <a:p>
            <a:pPr marL="342900" indent="-342900">
              <a:lnSpc>
                <a:spcPct val="130000"/>
              </a:lnSpc>
              <a:buFont typeface="Arial" panose="020B0604020202020204" pitchFamily="34" charset="0"/>
              <a:buChar char="•"/>
            </a:pPr>
            <a:r>
              <a:rPr lang="zh-CN" altLang="en-US" sz="2600" b="1" dirty="0" smtClean="0"/>
              <a:t>米里型电路</a:t>
            </a:r>
            <a:r>
              <a:rPr lang="zh-CN" altLang="en-US" sz="2600" dirty="0" smtClean="0"/>
              <a:t>：</a:t>
            </a:r>
            <a:r>
              <a:rPr lang="zh-CN" altLang="en-US" sz="2600" b="1" dirty="0" smtClean="0"/>
              <a:t>输出</a:t>
            </a:r>
            <a:r>
              <a:rPr lang="zh-CN" altLang="en-US" sz="2600" dirty="0" smtClean="0"/>
              <a:t>是</a:t>
            </a:r>
            <a:r>
              <a:rPr lang="zh-CN" altLang="en-US" sz="2600" b="1" dirty="0" smtClean="0">
                <a:solidFill>
                  <a:srgbClr val="FF0000"/>
                </a:solidFill>
              </a:rPr>
              <a:t>输入</a:t>
            </a:r>
            <a:r>
              <a:rPr lang="en-US" altLang="zh-CN" sz="2600" dirty="0" smtClean="0"/>
              <a:t>+</a:t>
            </a:r>
            <a:r>
              <a:rPr lang="zh-CN" altLang="en-US" sz="2600" b="1" dirty="0" smtClean="0"/>
              <a:t>现态</a:t>
            </a:r>
            <a:r>
              <a:rPr lang="zh-CN" altLang="en-US" sz="2600" dirty="0" smtClean="0"/>
              <a:t>的函数。</a:t>
            </a:r>
            <a:endParaRPr lang="en-US" altLang="zh-CN" sz="2600" dirty="0" smtClean="0"/>
          </a:p>
          <a:p>
            <a:pPr marL="342900" indent="-342900">
              <a:lnSpc>
                <a:spcPct val="130000"/>
              </a:lnSpc>
              <a:buFont typeface="Arial" panose="020B0604020202020204" pitchFamily="34" charset="0"/>
              <a:buChar char="•"/>
            </a:pPr>
            <a:r>
              <a:rPr lang="zh-CN" altLang="en-US" sz="2600" b="1" dirty="0" smtClean="0"/>
              <a:t>摩尔型电路</a:t>
            </a:r>
            <a:r>
              <a:rPr lang="zh-CN" altLang="en-US" sz="2600" dirty="0" smtClean="0"/>
              <a:t>：</a:t>
            </a:r>
            <a:r>
              <a:rPr lang="zh-CN" altLang="en-US" sz="2600" b="1" dirty="0" smtClean="0"/>
              <a:t>输出</a:t>
            </a:r>
            <a:r>
              <a:rPr lang="zh-CN" altLang="en-US" sz="2600" dirty="0" smtClean="0"/>
              <a:t>只是</a:t>
            </a:r>
            <a:r>
              <a:rPr lang="zh-CN" altLang="en-US" sz="2600" b="1" dirty="0" smtClean="0"/>
              <a:t>现态</a:t>
            </a:r>
            <a:r>
              <a:rPr lang="zh-CN" altLang="en-US" sz="2600" dirty="0" smtClean="0"/>
              <a:t>的函数。</a:t>
            </a:r>
            <a:endParaRPr lang="zh-CN" altLang="en-US" sz="2600" dirty="0"/>
          </a:p>
        </p:txBody>
      </p:sp>
      <mc:AlternateContent xmlns:mc="http://schemas.openxmlformats.org/markup-compatibility/2006" xmlns:a14="http://schemas.microsoft.com/office/drawing/2010/main">
        <mc:Choice Requires="a14">
          <p:sp>
            <p:nvSpPr>
              <p:cNvPr id="7" name="TextBox 3"/>
              <p:cNvSpPr txBox="1"/>
              <p:nvPr/>
            </p:nvSpPr>
            <p:spPr>
              <a:xfrm>
                <a:off x="6012160" y="2742988"/>
                <a:ext cx="249446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a:rPr>
                        <m:t>𝒚</m:t>
                      </m:r>
                      <m:r>
                        <a:rPr lang="en-US" altLang="zh-CN" sz="2800" b="1" i="1" smtClean="0">
                          <a:solidFill>
                            <a:srgbClr val="0070C0"/>
                          </a:solidFill>
                          <a:latin typeface="Cambria Math"/>
                        </a:rPr>
                        <m:t>=</m:t>
                      </m:r>
                      <m:d>
                        <m:dPr>
                          <m:ctrlPr>
                            <a:rPr lang="en-US" altLang="zh-CN" sz="2800" b="1" i="1" smtClean="0">
                              <a:solidFill>
                                <a:srgbClr val="0070C0"/>
                              </a:solidFill>
                              <a:latin typeface="Cambria Math" panose="02040503050406030204" pitchFamily="18" charset="0"/>
                            </a:rPr>
                          </m:ctrlPr>
                        </m:dPr>
                        <m:e>
                          <m:r>
                            <a:rPr lang="en-US" altLang="zh-CN" sz="2800" b="1" i="1" smtClean="0">
                              <a:solidFill>
                                <a:srgbClr val="0070C0"/>
                              </a:solidFill>
                              <a:latin typeface="Cambria Math"/>
                            </a:rPr>
                            <m:t>𝑨</m:t>
                          </m:r>
                          <m:r>
                            <a:rPr lang="en-US" altLang="zh-CN" sz="2800" b="1" i="1" smtClean="0">
                              <a:solidFill>
                                <a:srgbClr val="0070C0"/>
                              </a:solidFill>
                              <a:latin typeface="Cambria Math"/>
                            </a:rPr>
                            <m:t>+</m:t>
                          </m:r>
                          <m:r>
                            <a:rPr lang="en-US" altLang="zh-CN" sz="2800" b="1" i="1" smtClean="0">
                              <a:solidFill>
                                <a:srgbClr val="0070C0"/>
                              </a:solidFill>
                              <a:latin typeface="Cambria Math"/>
                            </a:rPr>
                            <m:t>𝑩</m:t>
                          </m:r>
                        </m:e>
                      </m:d>
                      <m:r>
                        <a:rPr lang="en-US" altLang="zh-CN" sz="2800" b="1" i="1" smtClean="0">
                          <a:solidFill>
                            <a:srgbClr val="0070C0"/>
                          </a:solidFill>
                          <a:latin typeface="Cambria Math"/>
                        </a:rPr>
                        <m:t>𝒙</m:t>
                      </m:r>
                      <m:r>
                        <a:rPr lang="en-US" altLang="zh-CN" sz="2800" b="1" i="1" smtClean="0">
                          <a:solidFill>
                            <a:srgbClr val="0070C0"/>
                          </a:solidFill>
                          <a:latin typeface="Cambria Math"/>
                        </a:rPr>
                        <m:t>′</m:t>
                      </m:r>
                    </m:oMath>
                  </m:oMathPara>
                </a14:m>
                <a:endParaRPr lang="zh-CN" altLang="en-US" sz="2800" b="1" dirty="0">
                  <a:solidFill>
                    <a:srgbClr val="0070C0"/>
                  </a:solidFill>
                </a:endParaRPr>
              </a:p>
            </p:txBody>
          </p:sp>
        </mc:Choice>
        <mc:Fallback xmlns="">
          <p:sp>
            <p:nvSpPr>
              <p:cNvPr id="7" name="TextBox 3"/>
              <p:cNvSpPr txBox="1">
                <a:spLocks noRot="1" noChangeAspect="1" noMove="1" noResize="1" noEditPoints="1" noAdjustHandles="1" noChangeArrowheads="1" noChangeShapeType="1" noTextEdit="1"/>
              </p:cNvSpPr>
              <p:nvPr/>
            </p:nvSpPr>
            <p:spPr>
              <a:xfrm>
                <a:off x="6012160" y="2742988"/>
                <a:ext cx="2494465" cy="523220"/>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2"/>
              <p:cNvSpPr txBox="1"/>
              <p:nvPr/>
            </p:nvSpPr>
            <p:spPr>
              <a:xfrm>
                <a:off x="6012160" y="4763512"/>
                <a:ext cx="14694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a:rPr>
                        <m:t>𝒚</m:t>
                      </m:r>
                      <m:r>
                        <a:rPr lang="en-US" altLang="zh-CN" sz="2800" b="1" i="1" smtClean="0">
                          <a:solidFill>
                            <a:srgbClr val="0070C0"/>
                          </a:solidFill>
                          <a:latin typeface="Cambria Math"/>
                        </a:rPr>
                        <m:t>=</m:t>
                      </m:r>
                      <m:r>
                        <a:rPr lang="en-US" altLang="zh-CN" sz="2800" b="1" i="1" smtClean="0">
                          <a:solidFill>
                            <a:srgbClr val="0070C0"/>
                          </a:solidFill>
                          <a:latin typeface="Cambria Math"/>
                        </a:rPr>
                        <m:t>𝑨𝑩</m:t>
                      </m:r>
                    </m:oMath>
                  </m:oMathPara>
                </a14:m>
                <a:endParaRPr lang="zh-CN" altLang="en-US" sz="2800" b="1" dirty="0">
                  <a:solidFill>
                    <a:srgbClr val="0070C0"/>
                  </a:solidFill>
                </a:endParaRPr>
              </a:p>
            </p:txBody>
          </p:sp>
        </mc:Choice>
        <mc:Fallback xmlns="">
          <p:sp>
            <p:nvSpPr>
              <p:cNvPr id="8" name="TextBox 2"/>
              <p:cNvSpPr txBox="1">
                <a:spLocks noRot="1" noChangeAspect="1" noMove="1" noResize="1" noEditPoints="1" noAdjustHandles="1" noChangeArrowheads="1" noChangeShapeType="1" noTextEdit="1"/>
              </p:cNvSpPr>
              <p:nvPr/>
            </p:nvSpPr>
            <p:spPr>
              <a:xfrm>
                <a:off x="6012160" y="4763512"/>
                <a:ext cx="1469440" cy="523220"/>
              </a:xfrm>
              <a:prstGeom prst="rect">
                <a:avLst/>
              </a:prstGeom>
              <a:blipFill rotWithShape="0">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0760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a:t>
            </a:fld>
            <a:endParaRPr lang="en-US" altLang="zh-CN"/>
          </a:p>
        </p:txBody>
      </p:sp>
      <p:sp>
        <p:nvSpPr>
          <p:cNvPr id="4" name="标题 3"/>
          <p:cNvSpPr>
            <a:spLocks noGrp="1"/>
          </p:cNvSpPr>
          <p:nvPr>
            <p:ph type="title"/>
          </p:nvPr>
        </p:nvSpPr>
        <p:spPr/>
        <p:txBody>
          <a:bodyPr/>
          <a:lstStyle/>
          <a:p>
            <a:r>
              <a:rPr lang="zh-CN" altLang="en-US" dirty="0" smtClean="0"/>
              <a:t>触发器</a:t>
            </a:r>
            <a:endParaRPr lang="zh-CN" altLang="en-US" dirty="0"/>
          </a:p>
        </p:txBody>
      </p:sp>
      <p:sp>
        <p:nvSpPr>
          <p:cNvPr id="6" name="TextBox 5"/>
          <p:cNvSpPr txBox="1"/>
          <p:nvPr/>
        </p:nvSpPr>
        <p:spPr>
          <a:xfrm>
            <a:off x="6977018" y="980728"/>
            <a:ext cx="1301959" cy="461665"/>
          </a:xfrm>
          <a:prstGeom prst="rect">
            <a:avLst/>
          </a:prstGeom>
          <a:noFill/>
        </p:spPr>
        <p:txBody>
          <a:bodyPr wrap="none" rtlCol="0">
            <a:spAutoFit/>
          </a:bodyPr>
          <a:lstStyle/>
          <a:p>
            <a:r>
              <a:rPr lang="en-US" altLang="zh-CN" b="1" dirty="0" smtClean="0">
                <a:solidFill>
                  <a:srgbClr val="FF0000"/>
                </a:solidFill>
              </a:rPr>
              <a:t>T</a:t>
            </a:r>
            <a:r>
              <a:rPr lang="zh-CN" altLang="en-US" b="1" dirty="0" smtClean="0">
                <a:solidFill>
                  <a:srgbClr val="FF0000"/>
                </a:solidFill>
              </a:rPr>
              <a:t>触发器</a:t>
            </a:r>
            <a:endParaRPr lang="zh-CN" altLang="en-US" b="1" dirty="0">
              <a:solidFill>
                <a:srgbClr val="FF0000"/>
              </a:solidFill>
            </a:endParaRPr>
          </a:p>
        </p:txBody>
      </p:sp>
      <p:sp>
        <p:nvSpPr>
          <p:cNvPr id="7" name="TextBox 6"/>
          <p:cNvSpPr txBox="1"/>
          <p:nvPr/>
        </p:nvSpPr>
        <p:spPr>
          <a:xfrm>
            <a:off x="3851920" y="980728"/>
            <a:ext cx="1481496" cy="461665"/>
          </a:xfrm>
          <a:prstGeom prst="rect">
            <a:avLst/>
          </a:prstGeom>
          <a:noFill/>
        </p:spPr>
        <p:txBody>
          <a:bodyPr wrap="none" rtlCol="0">
            <a:spAutoFit/>
          </a:bodyPr>
          <a:lstStyle/>
          <a:p>
            <a:r>
              <a:rPr lang="en-US" altLang="zh-CN" b="1" dirty="0" smtClean="0">
                <a:solidFill>
                  <a:srgbClr val="FF0000"/>
                </a:solidFill>
              </a:rPr>
              <a:t>JK</a:t>
            </a:r>
            <a:r>
              <a:rPr lang="zh-CN" altLang="en-US" b="1" dirty="0" smtClean="0">
                <a:solidFill>
                  <a:srgbClr val="FF0000"/>
                </a:solidFill>
              </a:rPr>
              <a:t>触发器</a:t>
            </a:r>
            <a:endParaRPr lang="zh-CN" altLang="en-US" b="1" dirty="0">
              <a:solidFill>
                <a:srgbClr val="FF0000"/>
              </a:solidFill>
            </a:endParaRPr>
          </a:p>
        </p:txBody>
      </p:sp>
      <p:sp>
        <p:nvSpPr>
          <p:cNvPr id="13" name="TextBox 12"/>
          <p:cNvSpPr txBox="1"/>
          <p:nvPr/>
        </p:nvSpPr>
        <p:spPr>
          <a:xfrm>
            <a:off x="827584" y="980728"/>
            <a:ext cx="1345240" cy="461665"/>
          </a:xfrm>
          <a:prstGeom prst="rect">
            <a:avLst/>
          </a:prstGeom>
          <a:noFill/>
        </p:spPr>
        <p:txBody>
          <a:bodyPr wrap="none" rtlCol="0">
            <a:spAutoFit/>
          </a:bodyPr>
          <a:lstStyle/>
          <a:p>
            <a:r>
              <a:rPr lang="en-US" altLang="zh-CN" b="1" dirty="0" smtClean="0">
                <a:solidFill>
                  <a:srgbClr val="FF0000"/>
                </a:solidFill>
              </a:rPr>
              <a:t>D</a:t>
            </a:r>
            <a:r>
              <a:rPr lang="zh-CN" altLang="en-US" b="1" dirty="0" smtClean="0">
                <a:solidFill>
                  <a:srgbClr val="FF0000"/>
                </a:solidFill>
              </a:rPr>
              <a:t>触发器</a:t>
            </a:r>
            <a:endParaRPr lang="zh-CN" altLang="en-US" b="1" dirty="0">
              <a:solidFill>
                <a:srgbClr val="FF0000"/>
              </a:solidFill>
            </a:endParaRPr>
          </a:p>
        </p:txBody>
      </p:sp>
      <p:pic>
        <p:nvPicPr>
          <p:cNvPr id="18" name="Picture 5" descr="AACFLQ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648" b="39688"/>
          <a:stretch/>
        </p:blipFill>
        <p:spPr bwMode="auto">
          <a:xfrm>
            <a:off x="774356" y="1497466"/>
            <a:ext cx="1493388" cy="102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AACFLQG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583" t="21702" b="34516"/>
          <a:stretch/>
        </p:blipFill>
        <p:spPr bwMode="auto">
          <a:xfrm>
            <a:off x="3779912" y="1497466"/>
            <a:ext cx="1477987" cy="107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AACFLQH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406" t="10975" b="34243"/>
          <a:stretch/>
        </p:blipFill>
        <p:spPr bwMode="auto">
          <a:xfrm>
            <a:off x="6948264" y="1442393"/>
            <a:ext cx="1440160" cy="112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p:nvPr/>
        </p:nvGrpSpPr>
        <p:grpSpPr>
          <a:xfrm>
            <a:off x="179512" y="5559623"/>
            <a:ext cx="8928992" cy="965721"/>
            <a:chOff x="179512" y="5559623"/>
            <a:chExt cx="8928992" cy="965721"/>
          </a:xfrm>
        </p:grpSpPr>
        <mc:AlternateContent xmlns:mc="http://schemas.openxmlformats.org/markup-compatibility/2006" xmlns:a14="http://schemas.microsoft.com/office/drawing/2010/main">
          <mc:Choice Requires="a14">
            <p:sp>
              <p:nvSpPr>
                <p:cNvPr id="22" name="TextBox 21"/>
                <p:cNvSpPr txBox="1"/>
                <p:nvPr/>
              </p:nvSpPr>
              <p:spPr>
                <a:xfrm>
                  <a:off x="6388849" y="6063679"/>
                  <a:ext cx="27196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70C0"/>
                            </a:solidFill>
                            <a:latin typeface="Cambria Math"/>
                          </a:rPr>
                          <m:t>𝑸</m:t>
                        </m:r>
                        <m:r>
                          <a:rPr lang="en-US" altLang="zh-CN" sz="2000" b="1" i="1" smtClean="0">
                            <a:solidFill>
                              <a:srgbClr val="0070C0"/>
                            </a:solidFill>
                            <a:latin typeface="Cambria Math"/>
                          </a:rPr>
                          <m:t>(</m:t>
                        </m:r>
                        <m:r>
                          <a:rPr lang="en-US" altLang="zh-CN" sz="2000" b="1" i="1" smtClean="0">
                            <a:solidFill>
                              <a:srgbClr val="0070C0"/>
                            </a:solidFill>
                            <a:latin typeface="Cambria Math"/>
                          </a:rPr>
                          <m:t>𝒕</m:t>
                        </m:r>
                        <m:r>
                          <a:rPr lang="en-US" altLang="zh-CN" sz="2000" b="1" i="1" smtClean="0">
                            <a:solidFill>
                              <a:srgbClr val="0070C0"/>
                            </a:solidFill>
                            <a:latin typeface="Cambria Math"/>
                          </a:rPr>
                          <m:t>+</m:t>
                        </m:r>
                        <m:r>
                          <a:rPr lang="en-US" altLang="zh-CN" sz="2000" b="1" i="1" smtClean="0">
                            <a:solidFill>
                              <a:srgbClr val="0070C0"/>
                            </a:solidFill>
                            <a:latin typeface="Cambria Math"/>
                          </a:rPr>
                          <m:t>𝟏</m:t>
                        </m:r>
                        <m:r>
                          <a:rPr lang="en-US" altLang="zh-CN" sz="2000" b="1" i="1" smtClean="0">
                            <a:solidFill>
                              <a:srgbClr val="0070C0"/>
                            </a:solidFill>
                            <a:latin typeface="Cambria Math"/>
                          </a:rPr>
                          <m:t>)=</m:t>
                        </m:r>
                        <m:r>
                          <a:rPr lang="en-US" altLang="zh-CN" sz="2000" b="1" i="1" smtClean="0">
                            <a:solidFill>
                              <a:srgbClr val="0070C0"/>
                            </a:solidFill>
                            <a:latin typeface="Cambria Math"/>
                          </a:rPr>
                          <m:t>𝑻</m:t>
                        </m:r>
                        <m:sSup>
                          <m:sSupPr>
                            <m:ctrlPr>
                              <a:rPr lang="en-US" altLang="zh-CN" sz="2000" b="1" i="1" smtClean="0">
                                <a:solidFill>
                                  <a:srgbClr val="0070C0"/>
                                </a:solidFill>
                                <a:latin typeface="Cambria Math" panose="02040503050406030204" pitchFamily="18" charset="0"/>
                              </a:rPr>
                            </m:ctrlPr>
                          </m:sSupPr>
                          <m:e>
                            <m:r>
                              <a:rPr lang="en-US" altLang="zh-CN" sz="2000" b="1" i="1" smtClean="0">
                                <a:solidFill>
                                  <a:srgbClr val="0070C0"/>
                                </a:solidFill>
                                <a:latin typeface="Cambria Math"/>
                              </a:rPr>
                              <m:t>𝑸</m:t>
                            </m:r>
                          </m:e>
                          <m:sup>
                            <m:r>
                              <a:rPr lang="en-US" altLang="zh-CN" sz="2000" b="1" i="1" smtClean="0">
                                <a:solidFill>
                                  <a:srgbClr val="0070C0"/>
                                </a:solidFill>
                                <a:latin typeface="Cambria Math"/>
                              </a:rPr>
                              <m:t>′</m:t>
                            </m:r>
                          </m:sup>
                        </m:sSup>
                        <m:r>
                          <a:rPr lang="en-US" altLang="zh-CN" sz="2000" b="1" i="1" smtClean="0">
                            <a:solidFill>
                              <a:srgbClr val="0070C0"/>
                            </a:solidFill>
                            <a:latin typeface="Cambria Math"/>
                          </a:rPr>
                          <m:t>+</m:t>
                        </m:r>
                        <m:sSup>
                          <m:sSupPr>
                            <m:ctrlPr>
                              <a:rPr lang="en-US" altLang="zh-CN" sz="2000" b="1" i="1" smtClean="0">
                                <a:solidFill>
                                  <a:srgbClr val="0070C0"/>
                                </a:solidFill>
                                <a:latin typeface="Cambria Math" panose="02040503050406030204" pitchFamily="18" charset="0"/>
                              </a:rPr>
                            </m:ctrlPr>
                          </m:sSupPr>
                          <m:e>
                            <m:r>
                              <a:rPr lang="en-US" altLang="zh-CN" sz="2000" b="1" i="1" smtClean="0">
                                <a:solidFill>
                                  <a:srgbClr val="0070C0"/>
                                </a:solidFill>
                                <a:latin typeface="Cambria Math"/>
                              </a:rPr>
                              <m:t>𝑻</m:t>
                            </m:r>
                          </m:e>
                          <m:sup>
                            <m:r>
                              <a:rPr lang="en-US" altLang="zh-CN" sz="2000" b="1" i="1" smtClean="0">
                                <a:solidFill>
                                  <a:srgbClr val="0070C0"/>
                                </a:solidFill>
                                <a:latin typeface="Cambria Math"/>
                              </a:rPr>
                              <m:t>′</m:t>
                            </m:r>
                          </m:sup>
                        </m:sSup>
                        <m:r>
                          <a:rPr lang="en-US" altLang="zh-CN" sz="2000" b="1" i="1" smtClean="0">
                            <a:solidFill>
                              <a:srgbClr val="0070C0"/>
                            </a:solidFill>
                            <a:latin typeface="Cambria Math"/>
                          </a:rPr>
                          <m:t>𝑸</m:t>
                        </m:r>
                      </m:oMath>
                    </m:oMathPara>
                  </a14:m>
                  <a:endParaRPr lang="zh-CN" altLang="en-US" sz="2000" b="1" dirty="0">
                    <a:solidFill>
                      <a:srgbClr val="0070C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8849" y="6063679"/>
                  <a:ext cx="2719655" cy="400110"/>
                </a:xfrm>
                <a:prstGeom prst="rect">
                  <a:avLst/>
                </a:prstGeom>
                <a:blipFill rotWithShape="1">
                  <a:blip r:embed="rId6"/>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131840" y="6063679"/>
                  <a:ext cx="295286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rgbClr val="0070C0"/>
                            </a:solidFill>
                            <a:latin typeface="Cambria Math"/>
                          </a:rPr>
                          <m:t>𝑸</m:t>
                        </m:r>
                        <m:r>
                          <a:rPr lang="en-US" altLang="zh-CN" sz="2200" b="1" i="1" smtClean="0">
                            <a:solidFill>
                              <a:srgbClr val="0070C0"/>
                            </a:solidFill>
                            <a:latin typeface="Cambria Math"/>
                          </a:rPr>
                          <m:t>(</m:t>
                        </m:r>
                        <m:r>
                          <a:rPr lang="en-US" altLang="zh-CN" sz="2200" b="1" i="1" smtClean="0">
                            <a:solidFill>
                              <a:srgbClr val="0070C0"/>
                            </a:solidFill>
                            <a:latin typeface="Cambria Math"/>
                          </a:rPr>
                          <m:t>𝒕</m:t>
                        </m:r>
                        <m:r>
                          <a:rPr lang="en-US" altLang="zh-CN" sz="2200" b="1" i="1" smtClean="0">
                            <a:solidFill>
                              <a:srgbClr val="0070C0"/>
                            </a:solidFill>
                            <a:latin typeface="Cambria Math"/>
                          </a:rPr>
                          <m:t>+</m:t>
                        </m:r>
                        <m:r>
                          <a:rPr lang="en-US" altLang="zh-CN" sz="2200" b="1" i="1" smtClean="0">
                            <a:solidFill>
                              <a:srgbClr val="0070C0"/>
                            </a:solidFill>
                            <a:latin typeface="Cambria Math"/>
                          </a:rPr>
                          <m:t>𝟏</m:t>
                        </m:r>
                        <m:r>
                          <a:rPr lang="en-US" altLang="zh-CN" sz="2200" b="1" i="1" smtClean="0">
                            <a:solidFill>
                              <a:srgbClr val="0070C0"/>
                            </a:solidFill>
                            <a:latin typeface="Cambria Math"/>
                          </a:rPr>
                          <m:t>)=</m:t>
                        </m:r>
                        <m:r>
                          <a:rPr lang="en-US" altLang="zh-CN" sz="2200" b="1" i="1" smtClean="0">
                            <a:solidFill>
                              <a:srgbClr val="0070C0"/>
                            </a:solidFill>
                            <a:latin typeface="Cambria Math"/>
                          </a:rPr>
                          <m:t>𝑱</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𝑸</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𝑲</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𝑸</m:t>
                        </m:r>
                      </m:oMath>
                    </m:oMathPara>
                  </a14:m>
                  <a:endParaRPr lang="zh-CN" altLang="en-US" sz="2200" b="1" dirty="0">
                    <a:solidFill>
                      <a:srgbClr val="0070C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31840" y="6063679"/>
                  <a:ext cx="2952860" cy="430887"/>
                </a:xfrm>
                <a:prstGeom prst="rect">
                  <a:avLst/>
                </a:prstGeom>
                <a:blipFill rotWithShape="1">
                  <a:blip r:embed="rId7"/>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67544" y="6063679"/>
                  <a:ext cx="20671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a:rPr>
                          <m:t>𝑸</m:t>
                        </m:r>
                        <m:d>
                          <m:dPr>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a:rPr>
                              <m:t>𝒕</m:t>
                            </m:r>
                            <m:r>
                              <a:rPr lang="en-US" altLang="zh-CN" b="1" i="1" smtClean="0">
                                <a:solidFill>
                                  <a:srgbClr val="0070C0"/>
                                </a:solidFill>
                                <a:latin typeface="Cambria Math"/>
                              </a:rPr>
                              <m:t>+</m:t>
                            </m:r>
                            <m:r>
                              <a:rPr lang="en-US" altLang="zh-CN" b="1" i="1" smtClean="0">
                                <a:solidFill>
                                  <a:srgbClr val="0070C0"/>
                                </a:solidFill>
                                <a:latin typeface="Cambria Math"/>
                              </a:rPr>
                              <m:t>𝟏</m:t>
                            </m:r>
                          </m:e>
                        </m:d>
                        <m:r>
                          <a:rPr lang="en-US" altLang="zh-CN" b="1" i="1" smtClean="0">
                            <a:solidFill>
                              <a:srgbClr val="0070C0"/>
                            </a:solidFill>
                            <a:latin typeface="Cambria Math"/>
                          </a:rPr>
                          <m:t>=</m:t>
                        </m:r>
                        <m:r>
                          <a:rPr lang="en-US" altLang="zh-CN" b="1" i="1" smtClean="0">
                            <a:solidFill>
                              <a:srgbClr val="0070C0"/>
                            </a:solidFill>
                            <a:latin typeface="Cambria Math"/>
                          </a:rPr>
                          <m:t>𝑫</m:t>
                        </m:r>
                      </m:oMath>
                    </m:oMathPara>
                  </a14:m>
                  <a:endParaRPr lang="zh-CN" altLang="en-US" b="1" dirty="0">
                    <a:solidFill>
                      <a:srgbClr val="0070C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67544" y="6063679"/>
                  <a:ext cx="2067169" cy="461665"/>
                </a:xfrm>
                <a:prstGeom prst="rect">
                  <a:avLst/>
                </a:prstGeom>
                <a:blipFill rotWithShape="1">
                  <a:blip r:embed="rId8"/>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79512" y="5559623"/>
                  <a:ext cx="8784976" cy="461665"/>
                </a:xfrm>
                <a:prstGeom prst="rect">
                  <a:avLst/>
                </a:prstGeom>
              </p:spPr>
              <p:txBody>
                <a:bodyPr wrap="square">
                  <a:spAutoFit/>
                </a:bodyPr>
                <a:lstStyle/>
                <a:p>
                  <a:pPr algn="ctr"/>
                  <a:r>
                    <a:rPr lang="zh-CN" altLang="en-US" b="1" dirty="0" smtClean="0">
                      <a:solidFill>
                        <a:srgbClr val="0070C0"/>
                      </a:solidFill>
                    </a:rPr>
                    <a:t>特征方程</a:t>
                  </a:r>
                  <a:r>
                    <a:rPr lang="zh-CN" altLang="en-US" dirty="0" smtClean="0"/>
                    <a:t>：以方程形式描述</a:t>
                  </a:r>
                  <a:r>
                    <a:rPr lang="zh-CN" altLang="en-US" dirty="0"/>
                    <a:t>触发器的逻辑功能</a:t>
                  </a:r>
                  <a:r>
                    <a:rPr lang="en-US" altLang="zh-CN" dirty="0" smtClean="0"/>
                    <a:t>.  </a:t>
                  </a:r>
                  <a:r>
                    <a:rPr lang="zh-CN" altLang="en-US" sz="2000" b="1" dirty="0" smtClean="0"/>
                    <a:t>次态</a:t>
                  </a:r>
                  <a:r>
                    <a:rPr lang="en-US" altLang="zh-CN" sz="2000" b="1" dirty="0" smtClean="0"/>
                    <a:t>=</a:t>
                  </a:r>
                  <a14:m>
                    <m:oMath xmlns:m="http://schemas.openxmlformats.org/officeDocument/2006/math">
                      <m:r>
                        <a:rPr lang="en-US" altLang="zh-CN" sz="2000" b="1" i="1" smtClean="0">
                          <a:latin typeface="Cambria Math"/>
                        </a:rPr>
                        <m:t>𝒇</m:t>
                      </m:r>
                    </m:oMath>
                  </a14:m>
                  <a:r>
                    <a:rPr lang="en-US" altLang="zh-CN" sz="2000" dirty="0" smtClean="0"/>
                    <a:t>(</a:t>
                  </a:r>
                  <a:r>
                    <a:rPr lang="zh-CN" altLang="en-US" sz="2000" dirty="0" smtClean="0"/>
                    <a:t>输入</a:t>
                  </a:r>
                  <a:r>
                    <a:rPr lang="en-US" altLang="zh-CN" sz="2000" dirty="0" smtClean="0"/>
                    <a:t>,</a:t>
                  </a:r>
                  <a:r>
                    <a:rPr lang="zh-CN" altLang="en-US" sz="2000" dirty="0" smtClean="0"/>
                    <a:t>现态</a:t>
                  </a:r>
                  <a:r>
                    <a:rPr lang="en-US" altLang="zh-CN" sz="2000" dirty="0" smtClean="0"/>
                    <a:t>)</a:t>
                  </a:r>
                  <a:endParaRPr lang="en-US" altLang="zh-CN" sz="2000" dirty="0"/>
                </a:p>
              </p:txBody>
            </p:sp>
          </mc:Choice>
          <mc:Fallback xmlns="">
            <p:sp>
              <p:nvSpPr>
                <p:cNvPr id="31" name="矩形 30"/>
                <p:cNvSpPr>
                  <a:spLocks noRot="1" noChangeAspect="1" noMove="1" noResize="1" noEditPoints="1" noAdjustHandles="1" noChangeArrowheads="1" noChangeShapeType="1" noTextEdit="1"/>
                </p:cNvSpPr>
                <p:nvPr/>
              </p:nvSpPr>
              <p:spPr>
                <a:xfrm>
                  <a:off x="179512" y="5559623"/>
                  <a:ext cx="8784976" cy="461665"/>
                </a:xfrm>
                <a:prstGeom prst="rect">
                  <a:avLst/>
                </a:prstGeom>
                <a:blipFill rotWithShape="0">
                  <a:blip r:embed="rId9"/>
                  <a:stretch>
                    <a:fillRect l="-763" t="-13158" r="-347" b="-28947"/>
                  </a:stretch>
                </a:blipFill>
              </p:spPr>
              <p:txBody>
                <a:bodyPr/>
                <a:lstStyle/>
                <a:p>
                  <a:r>
                    <a:rPr lang="zh-CN" altLang="en-US">
                      <a:noFill/>
                    </a:rPr>
                    <a:t> </a:t>
                  </a:r>
                </a:p>
              </p:txBody>
            </p:sp>
          </mc:Fallback>
        </mc:AlternateContent>
      </p:grpSp>
      <p:grpSp>
        <p:nvGrpSpPr>
          <p:cNvPr id="61440" name="组合 61439"/>
          <p:cNvGrpSpPr/>
          <p:nvPr/>
        </p:nvGrpSpPr>
        <p:grpSpPr>
          <a:xfrm>
            <a:off x="0" y="2751311"/>
            <a:ext cx="9144000" cy="2549897"/>
            <a:chOff x="0" y="2751311"/>
            <a:chExt cx="9144000" cy="2549897"/>
          </a:xfrm>
        </p:grpSpPr>
        <p:graphicFrame>
          <p:nvGraphicFramePr>
            <p:cNvPr id="2" name="对象 1"/>
            <p:cNvGraphicFramePr>
              <a:graphicFrameLocks noChangeAspect="1"/>
            </p:cNvGraphicFramePr>
            <p:nvPr>
              <p:extLst/>
            </p:nvPr>
          </p:nvGraphicFramePr>
          <p:xfrm>
            <a:off x="3203848" y="3234110"/>
            <a:ext cx="2853500" cy="1995090"/>
          </p:xfrm>
          <a:graphic>
            <a:graphicData uri="http://schemas.openxmlformats.org/presentationml/2006/ole">
              <mc:AlternateContent xmlns:mc="http://schemas.openxmlformats.org/markup-compatibility/2006">
                <mc:Choice xmlns:v="urn:schemas-microsoft-com:vml" Requires="v">
                  <p:oleObj spid="_x0000_s102600" name="位图图像" r:id="rId10" imgW="3871296" imgH="1988992" progId="PBrush">
                    <p:embed/>
                  </p:oleObj>
                </mc:Choice>
                <mc:Fallback>
                  <p:oleObj name="位图图像" r:id="rId10" imgW="3871296" imgH="1988992"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848" y="3234110"/>
                          <a:ext cx="2853500" cy="1995090"/>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nvPr>
          </p:nvGraphicFramePr>
          <p:xfrm>
            <a:off x="6444208" y="3258824"/>
            <a:ext cx="2519834" cy="1368152"/>
          </p:xfrm>
          <a:graphic>
            <a:graphicData uri="http://schemas.openxmlformats.org/presentationml/2006/ole">
              <mc:AlternateContent xmlns:mc="http://schemas.openxmlformats.org/markup-compatibility/2006">
                <mc:Choice xmlns:v="urn:schemas-microsoft-com:vml" Requires="v">
                  <p:oleObj spid="_x0000_s102601" name="位图图像" r:id="rId12" imgW="4389500" imgH="1554615" progId="PBrush">
                    <p:embed/>
                  </p:oleObj>
                </mc:Choice>
                <mc:Fallback>
                  <p:oleObj name="位图图像" r:id="rId12" imgW="4389500" imgH="1554615"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4208" y="3258824"/>
                          <a:ext cx="2519834" cy="1368152"/>
                        </a:xfrm>
                        <a:prstGeom prst="rect">
                          <a:avLst/>
                        </a:prstGeom>
                        <a:noFill/>
                        <a:ln>
                          <a:noFill/>
                        </a:ln>
                      </p:spPr>
                    </p:pic>
                  </p:oleObj>
                </mc:Fallback>
              </mc:AlternateContent>
            </a:graphicData>
          </a:graphic>
        </p:graphicFrame>
        <p:graphicFrame>
          <p:nvGraphicFramePr>
            <p:cNvPr id="24" name="对象 23"/>
            <p:cNvGraphicFramePr>
              <a:graphicFrameLocks noChangeAspect="1"/>
            </p:cNvGraphicFramePr>
            <p:nvPr>
              <p:extLst/>
            </p:nvPr>
          </p:nvGraphicFramePr>
          <p:xfrm>
            <a:off x="289841" y="3258824"/>
            <a:ext cx="2553967" cy="1368152"/>
          </p:xfrm>
          <a:graphic>
            <a:graphicData uri="http://schemas.openxmlformats.org/presentationml/2006/ole">
              <mc:AlternateContent xmlns:mc="http://schemas.openxmlformats.org/markup-compatibility/2006">
                <mc:Choice xmlns:v="urn:schemas-microsoft-com:vml" Requires="v">
                  <p:oleObj spid="_x0000_s102602" name="位图图像" r:id="rId14" imgW="3909399" imgH="1379048" progId="PBrush">
                    <p:embed/>
                  </p:oleObj>
                </mc:Choice>
                <mc:Fallback>
                  <p:oleObj name="位图图像" r:id="rId14" imgW="3909399" imgH="1379048"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841" y="3258824"/>
                          <a:ext cx="2553967" cy="1368152"/>
                        </a:xfrm>
                        <a:prstGeom prst="rect">
                          <a:avLst/>
                        </a:prstGeom>
                        <a:noFill/>
                        <a:ln>
                          <a:noFill/>
                        </a:ln>
                        <a:effectLst/>
                      </p:spPr>
                    </p:pic>
                  </p:oleObj>
                </mc:Fallback>
              </mc:AlternateContent>
            </a:graphicData>
          </a:graphic>
        </p:graphicFrame>
        <p:sp>
          <p:nvSpPr>
            <p:cNvPr id="28" name="矩形 27"/>
            <p:cNvSpPr/>
            <p:nvPr/>
          </p:nvSpPr>
          <p:spPr>
            <a:xfrm>
              <a:off x="251520" y="2751311"/>
              <a:ext cx="8640960" cy="461665"/>
            </a:xfrm>
            <a:prstGeom prst="rect">
              <a:avLst/>
            </a:prstGeom>
          </p:spPr>
          <p:txBody>
            <a:bodyPr wrap="square">
              <a:spAutoFit/>
            </a:bodyPr>
            <a:lstStyle/>
            <a:p>
              <a:pPr algn="ctr"/>
              <a:r>
                <a:rPr lang="zh-CN" altLang="en-US" b="1" dirty="0" smtClean="0">
                  <a:solidFill>
                    <a:srgbClr val="0070C0"/>
                  </a:solidFill>
                </a:rPr>
                <a:t>特征表</a:t>
              </a:r>
              <a:r>
                <a:rPr lang="zh-CN" altLang="en-US" dirty="0"/>
                <a:t>：以表格形式描述触发器的逻辑功能</a:t>
              </a:r>
              <a:r>
                <a:rPr lang="en-US" altLang="zh-CN" dirty="0" smtClean="0"/>
                <a:t>.  </a:t>
              </a:r>
              <a:endParaRPr lang="en-US" altLang="zh-CN" sz="2000" b="1" dirty="0">
                <a:solidFill>
                  <a:schemeClr val="bg1">
                    <a:lumMod val="50000"/>
                  </a:schemeClr>
                </a:solidFill>
              </a:endParaRPr>
            </a:p>
          </p:txBody>
        </p:sp>
        <p:sp>
          <p:nvSpPr>
            <p:cNvPr id="29" name="圆角矩形 28"/>
            <p:cNvSpPr/>
            <p:nvPr/>
          </p:nvSpPr>
          <p:spPr bwMode="auto">
            <a:xfrm>
              <a:off x="0" y="2751311"/>
              <a:ext cx="9144000" cy="2549897"/>
            </a:xfrm>
            <a:prstGeom prst="round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spTree>
    <p:extLst>
      <p:ext uri="{BB962C8B-B14F-4D97-AF65-F5344CB8AC3E}">
        <p14:creationId xmlns:p14="http://schemas.microsoft.com/office/powerpoint/2010/main" val="2824128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40"/>
                                        </p:tgtEl>
                                        <p:attrNameLst>
                                          <p:attrName>style.visibility</p:attrName>
                                        </p:attrNameLst>
                                      </p:cBhvr>
                                      <p:to>
                                        <p:strVal val="visible"/>
                                      </p:to>
                                    </p:set>
                                    <p:animEffect transition="in" filter="wipe(up)">
                                      <p:cBhvr>
                                        <p:cTn id="7" dur="500"/>
                                        <p:tgtEl>
                                          <p:spTgt spid="614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altLang="zh-CN" dirty="0" smtClean="0"/>
              <a:t>Example</a:t>
            </a:r>
            <a:r>
              <a:rPr lang="zh-CN" altLang="en-US" dirty="0" smtClean="0"/>
              <a:t>：</a:t>
            </a:r>
            <a:r>
              <a:rPr lang="en-US" altLang="zh-CN" dirty="0" smtClean="0"/>
              <a:t>Mealy Model</a:t>
            </a:r>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20</a:t>
            </a:fld>
            <a:endParaRPr lang="en-US" altLang="zh-CN"/>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95" y="970359"/>
            <a:ext cx="5572125" cy="584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AACFLQK0"/>
          <p:cNvPicPr>
            <a:picLocks noChangeAspect="1" noChangeArrowheads="1"/>
          </p:cNvPicPr>
          <p:nvPr/>
        </p:nvPicPr>
        <p:blipFill rotWithShape="1">
          <a:blip r:embed="rId4">
            <a:extLst>
              <a:ext uri="{28A0092B-C50C-407E-A947-70E740481C1C}">
                <a14:useLocalDpi xmlns:a14="http://schemas.microsoft.com/office/drawing/2010/main" val="0"/>
              </a:ext>
            </a:extLst>
          </a:blip>
          <a:srcRect l="8758" r="9307" b="10467"/>
          <a:stretch/>
        </p:blipFill>
        <p:spPr bwMode="auto">
          <a:xfrm>
            <a:off x="5652120" y="1392328"/>
            <a:ext cx="3456383" cy="3260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 name="TextBox 2"/>
              <p:cNvSpPr txBox="1"/>
              <p:nvPr/>
            </p:nvSpPr>
            <p:spPr>
              <a:xfrm>
                <a:off x="4139952" y="6351711"/>
                <a:ext cx="4647426" cy="461665"/>
              </a:xfrm>
              <a:prstGeom prst="rect">
                <a:avLst/>
              </a:prstGeom>
              <a:noFill/>
            </p:spPr>
            <p:txBody>
              <a:bodyPr wrap="none" rtlCol="0">
                <a:spAutoFit/>
              </a:bodyPr>
              <a:lstStyle/>
              <a:p>
                <a:r>
                  <a:rPr lang="zh-CN" altLang="en-US" dirty="0" smtClean="0"/>
                  <a:t>输出</a:t>
                </a:r>
                <a14:m>
                  <m:oMath xmlns:m="http://schemas.openxmlformats.org/officeDocument/2006/math">
                    <m:r>
                      <a:rPr lang="en-US" altLang="zh-CN" i="1" dirty="0" smtClean="0">
                        <a:latin typeface="Cambria Math" panose="02040503050406030204" pitchFamily="18" charset="0"/>
                      </a:rPr>
                      <m:t>𝑦</m:t>
                    </m:r>
                  </m:oMath>
                </a14:m>
                <a:r>
                  <a:rPr lang="zh-CN" altLang="en-US" dirty="0" smtClean="0"/>
                  <a:t>是现态和输入两者的函数。</a:t>
                </a:r>
                <a:endParaRPr lang="zh-CN" altLang="en-US" dirty="0"/>
              </a:p>
            </p:txBody>
          </p:sp>
        </mc:Choice>
        <mc:Fallback>
          <p:sp>
            <p:nvSpPr>
              <p:cNvPr id="3" name="TextBox 2"/>
              <p:cNvSpPr txBox="1">
                <a:spLocks noRot="1" noChangeAspect="1" noMove="1" noResize="1" noEditPoints="1" noAdjustHandles="1" noChangeArrowheads="1" noChangeShapeType="1" noTextEdit="1"/>
              </p:cNvSpPr>
              <p:nvPr/>
            </p:nvSpPr>
            <p:spPr>
              <a:xfrm>
                <a:off x="4139952" y="6351711"/>
                <a:ext cx="4647426" cy="461665"/>
              </a:xfrm>
              <a:prstGeom prst="rect">
                <a:avLst/>
              </a:prstGeom>
              <a:blipFill rotWithShape="0">
                <a:blip r:embed="rId5"/>
                <a:stretch>
                  <a:fillRect l="-1969" t="-14474" r="-170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940152" y="5786100"/>
                <a:ext cx="249446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a:rPr>
                        <m:t>𝒚</m:t>
                      </m:r>
                      <m:r>
                        <a:rPr lang="en-US" altLang="zh-CN" sz="2800" b="1" i="1" smtClean="0">
                          <a:solidFill>
                            <a:srgbClr val="0070C0"/>
                          </a:solidFill>
                          <a:latin typeface="Cambria Math"/>
                        </a:rPr>
                        <m:t>=</m:t>
                      </m:r>
                      <m:d>
                        <m:dPr>
                          <m:ctrlPr>
                            <a:rPr lang="en-US" altLang="zh-CN" sz="2800" b="1" i="1" smtClean="0">
                              <a:solidFill>
                                <a:srgbClr val="0070C0"/>
                              </a:solidFill>
                              <a:latin typeface="Cambria Math" panose="02040503050406030204" pitchFamily="18" charset="0"/>
                            </a:rPr>
                          </m:ctrlPr>
                        </m:dPr>
                        <m:e>
                          <m:r>
                            <a:rPr lang="en-US" altLang="zh-CN" sz="2800" b="1" i="1" smtClean="0">
                              <a:solidFill>
                                <a:srgbClr val="0070C0"/>
                              </a:solidFill>
                              <a:latin typeface="Cambria Math"/>
                            </a:rPr>
                            <m:t>𝑨</m:t>
                          </m:r>
                          <m:r>
                            <a:rPr lang="en-US" altLang="zh-CN" sz="2800" b="1" i="1" smtClean="0">
                              <a:solidFill>
                                <a:srgbClr val="0070C0"/>
                              </a:solidFill>
                              <a:latin typeface="Cambria Math"/>
                            </a:rPr>
                            <m:t>+</m:t>
                          </m:r>
                          <m:r>
                            <a:rPr lang="en-US" altLang="zh-CN" sz="2800" b="1" i="1" smtClean="0">
                              <a:solidFill>
                                <a:srgbClr val="0070C0"/>
                              </a:solidFill>
                              <a:latin typeface="Cambria Math"/>
                            </a:rPr>
                            <m:t>𝑩</m:t>
                          </m:r>
                        </m:e>
                      </m:d>
                      <m:r>
                        <a:rPr lang="en-US" altLang="zh-CN" sz="2800" b="1" i="1" smtClean="0">
                          <a:solidFill>
                            <a:srgbClr val="0070C0"/>
                          </a:solidFill>
                          <a:latin typeface="Cambria Math"/>
                        </a:rPr>
                        <m:t>𝒙</m:t>
                      </m:r>
                      <m:r>
                        <a:rPr lang="en-US" altLang="zh-CN" sz="2800" b="1" i="1" smtClean="0">
                          <a:solidFill>
                            <a:srgbClr val="0070C0"/>
                          </a:solidFill>
                          <a:latin typeface="Cambria Math"/>
                        </a:rPr>
                        <m:t>′</m:t>
                      </m:r>
                    </m:oMath>
                  </m:oMathPara>
                </a14:m>
                <a:endParaRPr lang="zh-CN" altLang="en-US" sz="2800" b="1" dirty="0">
                  <a:solidFill>
                    <a:srgbClr val="0070C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940152" y="5786100"/>
                <a:ext cx="2494465" cy="523220"/>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964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en-US" altLang="zh-CN" dirty="0" smtClean="0"/>
              <a:t>Example1: Moore Model</a:t>
            </a:r>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21</a:t>
            </a:fld>
            <a:endParaRPr lang="en-US" altLang="zh-CN"/>
          </a:p>
        </p:txBody>
      </p:sp>
      <p:pic>
        <p:nvPicPr>
          <p:cNvPr id="9" name="Picture 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5" y="1052736"/>
            <a:ext cx="6623011"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276" y="2608262"/>
            <a:ext cx="2952329" cy="370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TextBox 2"/>
              <p:cNvSpPr txBox="1"/>
              <p:nvPr/>
            </p:nvSpPr>
            <p:spPr>
              <a:xfrm>
                <a:off x="6702960" y="1249596"/>
                <a:ext cx="14694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rgbClr val="0070C0"/>
                          </a:solidFill>
                          <a:latin typeface="Cambria Math"/>
                        </a:rPr>
                        <m:t>𝒚</m:t>
                      </m:r>
                      <m:r>
                        <a:rPr lang="en-US" altLang="zh-CN" sz="2800" b="1" i="1" smtClean="0">
                          <a:solidFill>
                            <a:srgbClr val="0070C0"/>
                          </a:solidFill>
                          <a:latin typeface="Cambria Math"/>
                        </a:rPr>
                        <m:t>=</m:t>
                      </m:r>
                      <m:r>
                        <a:rPr lang="en-US" altLang="zh-CN" sz="2800" b="1" i="1" smtClean="0">
                          <a:solidFill>
                            <a:srgbClr val="0070C0"/>
                          </a:solidFill>
                          <a:latin typeface="Cambria Math"/>
                        </a:rPr>
                        <m:t>𝑨𝑩</m:t>
                      </m:r>
                    </m:oMath>
                  </m:oMathPara>
                </a14:m>
                <a:endParaRPr lang="zh-CN" altLang="en-US" sz="2800" b="1" dirty="0">
                  <a:solidFill>
                    <a:srgbClr val="0070C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702960" y="1249596"/>
                <a:ext cx="1469440" cy="5232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4788024" y="2060848"/>
                <a:ext cx="4089581" cy="461665"/>
              </a:xfrm>
              <a:prstGeom prst="rect">
                <a:avLst/>
              </a:prstGeom>
              <a:noFill/>
            </p:spPr>
            <p:txBody>
              <a:bodyPr wrap="none" rtlCol="0">
                <a:spAutoFit/>
              </a:bodyPr>
              <a:lstStyle/>
              <a:p>
                <a:r>
                  <a:rPr lang="zh-CN" altLang="en-US" dirty="0" smtClean="0"/>
                  <a:t>输出</a:t>
                </a:r>
                <a14:m>
                  <m:oMath xmlns:m="http://schemas.openxmlformats.org/officeDocument/2006/math">
                    <m:r>
                      <a:rPr lang="en-US" altLang="zh-CN" i="1" dirty="0" smtClean="0">
                        <a:latin typeface="Cambria Math" panose="02040503050406030204" pitchFamily="18" charset="0"/>
                      </a:rPr>
                      <m:t>𝑦</m:t>
                    </m:r>
                  </m:oMath>
                </a14:m>
                <a:r>
                  <a:rPr lang="zh-CN" altLang="en-US" dirty="0" smtClean="0"/>
                  <a:t>只是现态</a:t>
                </a:r>
                <a:r>
                  <a:rPr lang="en-US" altLang="zh-CN" dirty="0" smtClean="0"/>
                  <a:t>A</a:t>
                </a:r>
                <a:r>
                  <a:rPr lang="zh-CN" altLang="en-US" dirty="0" smtClean="0"/>
                  <a:t>、</a:t>
                </a:r>
                <a:r>
                  <a:rPr lang="en-US" altLang="zh-CN" dirty="0" smtClean="0"/>
                  <a:t>B</a:t>
                </a:r>
                <a:r>
                  <a:rPr lang="zh-CN" altLang="en-US" dirty="0" smtClean="0"/>
                  <a:t>的函数。</a:t>
                </a:r>
                <a:endParaRPr lang="zh-CN" altLang="en-US" dirty="0"/>
              </a:p>
            </p:txBody>
          </p:sp>
        </mc:Choice>
        <mc:Fallback>
          <p:sp>
            <p:nvSpPr>
              <p:cNvPr id="4" name="TextBox 3"/>
              <p:cNvSpPr txBox="1">
                <a:spLocks noRot="1" noChangeAspect="1" noMove="1" noResize="1" noEditPoints="1" noAdjustHandles="1" noChangeArrowheads="1" noChangeShapeType="1" noTextEdit="1"/>
              </p:cNvSpPr>
              <p:nvPr/>
            </p:nvSpPr>
            <p:spPr>
              <a:xfrm>
                <a:off x="4788024" y="2060848"/>
                <a:ext cx="4089581" cy="461665"/>
              </a:xfrm>
              <a:prstGeom prst="rect">
                <a:avLst/>
              </a:prstGeom>
              <a:blipFill rotWithShape="0">
                <a:blip r:embed="rId6"/>
                <a:stretch>
                  <a:fillRect l="-2235" t="-14474" r="-1937" b="-27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9671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pPr eaLnBrk="1" hangingPunct="1"/>
            <a:r>
              <a:rPr lang="en-US" altLang="zh-CN" dirty="0" smtClean="0"/>
              <a:t>Example2: Moore Model</a:t>
            </a:r>
          </a:p>
        </p:txBody>
      </p:sp>
      <p:graphicFrame>
        <p:nvGraphicFramePr>
          <p:cNvPr id="21508" name="Object 8"/>
          <p:cNvGraphicFramePr>
            <a:graphicFrameLocks noChangeAspect="1"/>
          </p:cNvGraphicFramePr>
          <p:nvPr>
            <p:extLst>
              <p:ext uri="{D42A27DB-BD31-4B8C-83A1-F6EECF244321}">
                <p14:modId xmlns:p14="http://schemas.microsoft.com/office/powerpoint/2010/main" val="2132676351"/>
              </p:ext>
            </p:extLst>
          </p:nvPr>
        </p:nvGraphicFramePr>
        <p:xfrm>
          <a:off x="611560" y="5335451"/>
          <a:ext cx="7662863" cy="669925"/>
        </p:xfrm>
        <a:graphic>
          <a:graphicData uri="http://schemas.openxmlformats.org/presentationml/2006/ole">
            <mc:AlternateContent xmlns:mc="http://schemas.openxmlformats.org/markup-compatibility/2006">
              <mc:Choice xmlns:v="urn:schemas-microsoft-com:vml" Requires="v">
                <p:oleObj spid="_x0000_s100424" name="BMP 图像" r:id="rId4" imgW="4099915" imgH="358171" progId="Paint.Picture">
                  <p:embed/>
                </p:oleObj>
              </mc:Choice>
              <mc:Fallback>
                <p:oleObj name="BMP 图像" r:id="rId4" imgW="4099915" imgH="358171"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5335451"/>
                        <a:ext cx="7662863" cy="669925"/>
                      </a:xfrm>
                      <a:prstGeom prst="rect">
                        <a:avLst/>
                      </a:prstGeom>
                      <a:noFill/>
                      <a:ln>
                        <a:noFill/>
                      </a:ln>
                      <a:effectLs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22</a:t>
            </a:fld>
            <a:endParaRPr lang="en-US" altLang="zh-CN"/>
          </a:p>
        </p:txBody>
      </p:sp>
      <p:pic>
        <p:nvPicPr>
          <p:cNvPr id="7"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1026610"/>
            <a:ext cx="5689038" cy="3914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8144" y="1336286"/>
            <a:ext cx="3177806" cy="317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09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23</a:t>
            </a:fld>
            <a:endParaRPr lang="en-US" altLang="zh-CN"/>
          </a:p>
        </p:txBody>
      </p:sp>
      <p:sp>
        <p:nvSpPr>
          <p:cNvPr id="4" name="标题 3"/>
          <p:cNvSpPr>
            <a:spLocks noGrp="1"/>
          </p:cNvSpPr>
          <p:nvPr>
            <p:ph type="title"/>
          </p:nvPr>
        </p:nvSpPr>
        <p:spPr/>
        <p:txBody>
          <a:bodyPr/>
          <a:lstStyle/>
          <a:p>
            <a:r>
              <a:rPr lang="zh-CN" altLang="en-US" dirty="0" smtClean="0"/>
              <a:t>触发器</a:t>
            </a:r>
            <a:endParaRPr lang="zh-CN" altLang="en-US" dirty="0"/>
          </a:p>
        </p:txBody>
      </p:sp>
      <p:sp>
        <p:nvSpPr>
          <p:cNvPr id="6" name="TextBox 5"/>
          <p:cNvSpPr txBox="1"/>
          <p:nvPr/>
        </p:nvSpPr>
        <p:spPr>
          <a:xfrm>
            <a:off x="6977018" y="980728"/>
            <a:ext cx="1301959" cy="461665"/>
          </a:xfrm>
          <a:prstGeom prst="rect">
            <a:avLst/>
          </a:prstGeom>
          <a:noFill/>
        </p:spPr>
        <p:txBody>
          <a:bodyPr wrap="none" rtlCol="0">
            <a:spAutoFit/>
          </a:bodyPr>
          <a:lstStyle/>
          <a:p>
            <a:r>
              <a:rPr lang="en-US" altLang="zh-CN" b="1" dirty="0" smtClean="0">
                <a:solidFill>
                  <a:srgbClr val="FF0000"/>
                </a:solidFill>
              </a:rPr>
              <a:t>T</a:t>
            </a:r>
            <a:r>
              <a:rPr lang="zh-CN" altLang="en-US" b="1" dirty="0" smtClean="0">
                <a:solidFill>
                  <a:srgbClr val="FF0000"/>
                </a:solidFill>
              </a:rPr>
              <a:t>触发器</a:t>
            </a:r>
            <a:endParaRPr lang="zh-CN" altLang="en-US" b="1" dirty="0">
              <a:solidFill>
                <a:srgbClr val="FF0000"/>
              </a:solidFill>
            </a:endParaRPr>
          </a:p>
        </p:txBody>
      </p:sp>
      <p:sp>
        <p:nvSpPr>
          <p:cNvPr id="7" name="TextBox 6"/>
          <p:cNvSpPr txBox="1"/>
          <p:nvPr/>
        </p:nvSpPr>
        <p:spPr>
          <a:xfrm>
            <a:off x="3851920" y="980728"/>
            <a:ext cx="1481496" cy="461665"/>
          </a:xfrm>
          <a:prstGeom prst="rect">
            <a:avLst/>
          </a:prstGeom>
          <a:noFill/>
        </p:spPr>
        <p:txBody>
          <a:bodyPr wrap="none" rtlCol="0">
            <a:spAutoFit/>
          </a:bodyPr>
          <a:lstStyle/>
          <a:p>
            <a:r>
              <a:rPr lang="en-US" altLang="zh-CN" b="1" dirty="0" smtClean="0">
                <a:solidFill>
                  <a:srgbClr val="FF0000"/>
                </a:solidFill>
              </a:rPr>
              <a:t>JK</a:t>
            </a:r>
            <a:r>
              <a:rPr lang="zh-CN" altLang="en-US" b="1" dirty="0" smtClean="0">
                <a:solidFill>
                  <a:srgbClr val="FF0000"/>
                </a:solidFill>
              </a:rPr>
              <a:t>触发器</a:t>
            </a:r>
            <a:endParaRPr lang="zh-CN" altLang="en-US" b="1" dirty="0">
              <a:solidFill>
                <a:srgbClr val="FF0000"/>
              </a:solidFill>
            </a:endParaRPr>
          </a:p>
        </p:txBody>
      </p:sp>
      <p:sp>
        <p:nvSpPr>
          <p:cNvPr id="13" name="TextBox 12"/>
          <p:cNvSpPr txBox="1"/>
          <p:nvPr/>
        </p:nvSpPr>
        <p:spPr>
          <a:xfrm>
            <a:off x="827584" y="980728"/>
            <a:ext cx="1345240" cy="461665"/>
          </a:xfrm>
          <a:prstGeom prst="rect">
            <a:avLst/>
          </a:prstGeom>
          <a:noFill/>
        </p:spPr>
        <p:txBody>
          <a:bodyPr wrap="none" rtlCol="0">
            <a:spAutoFit/>
          </a:bodyPr>
          <a:lstStyle/>
          <a:p>
            <a:r>
              <a:rPr lang="en-US" altLang="zh-CN" b="1" dirty="0" smtClean="0">
                <a:solidFill>
                  <a:srgbClr val="FF0000"/>
                </a:solidFill>
              </a:rPr>
              <a:t>D</a:t>
            </a:r>
            <a:r>
              <a:rPr lang="zh-CN" altLang="en-US" b="1" dirty="0" smtClean="0">
                <a:solidFill>
                  <a:srgbClr val="FF0000"/>
                </a:solidFill>
              </a:rPr>
              <a:t>触发器</a:t>
            </a:r>
            <a:endParaRPr lang="zh-CN" altLang="en-US" b="1" dirty="0">
              <a:solidFill>
                <a:srgbClr val="FF0000"/>
              </a:solidFill>
            </a:endParaRPr>
          </a:p>
        </p:txBody>
      </p:sp>
      <p:pic>
        <p:nvPicPr>
          <p:cNvPr id="18" name="Picture 5" descr="AACFLQ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648" b="39688"/>
          <a:stretch/>
        </p:blipFill>
        <p:spPr bwMode="auto">
          <a:xfrm>
            <a:off x="774356" y="1497466"/>
            <a:ext cx="1493388" cy="102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 descr="AACFLQG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583" t="21702" b="34516"/>
          <a:stretch/>
        </p:blipFill>
        <p:spPr bwMode="auto">
          <a:xfrm>
            <a:off x="3779912" y="1497466"/>
            <a:ext cx="1477987" cy="107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4" descr="AACFLQH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5406" t="10975" b="34243"/>
          <a:stretch/>
        </p:blipFill>
        <p:spPr bwMode="auto">
          <a:xfrm>
            <a:off x="6948264" y="1442393"/>
            <a:ext cx="1440160" cy="112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组合 29"/>
          <p:cNvGrpSpPr/>
          <p:nvPr/>
        </p:nvGrpSpPr>
        <p:grpSpPr>
          <a:xfrm>
            <a:off x="179512" y="5559623"/>
            <a:ext cx="8928992" cy="965721"/>
            <a:chOff x="179512" y="5559623"/>
            <a:chExt cx="8928992" cy="965721"/>
          </a:xfrm>
        </p:grpSpPr>
        <mc:AlternateContent xmlns:mc="http://schemas.openxmlformats.org/markup-compatibility/2006" xmlns:a14="http://schemas.microsoft.com/office/drawing/2010/main">
          <mc:Choice Requires="a14">
            <p:sp>
              <p:nvSpPr>
                <p:cNvPr id="22" name="TextBox 21"/>
                <p:cNvSpPr txBox="1"/>
                <p:nvPr/>
              </p:nvSpPr>
              <p:spPr>
                <a:xfrm>
                  <a:off x="6388849" y="6063679"/>
                  <a:ext cx="271965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1" i="1" smtClean="0">
                            <a:solidFill>
                              <a:srgbClr val="0070C0"/>
                            </a:solidFill>
                            <a:latin typeface="Cambria Math"/>
                          </a:rPr>
                          <m:t>𝑸</m:t>
                        </m:r>
                        <m:r>
                          <a:rPr lang="en-US" altLang="zh-CN" sz="2000" b="1" i="1" smtClean="0">
                            <a:solidFill>
                              <a:srgbClr val="0070C0"/>
                            </a:solidFill>
                            <a:latin typeface="Cambria Math"/>
                          </a:rPr>
                          <m:t>(</m:t>
                        </m:r>
                        <m:r>
                          <a:rPr lang="en-US" altLang="zh-CN" sz="2000" b="1" i="1" smtClean="0">
                            <a:solidFill>
                              <a:srgbClr val="0070C0"/>
                            </a:solidFill>
                            <a:latin typeface="Cambria Math"/>
                          </a:rPr>
                          <m:t>𝒕</m:t>
                        </m:r>
                        <m:r>
                          <a:rPr lang="en-US" altLang="zh-CN" sz="2000" b="1" i="1" smtClean="0">
                            <a:solidFill>
                              <a:srgbClr val="0070C0"/>
                            </a:solidFill>
                            <a:latin typeface="Cambria Math"/>
                          </a:rPr>
                          <m:t>+</m:t>
                        </m:r>
                        <m:r>
                          <a:rPr lang="en-US" altLang="zh-CN" sz="2000" b="1" i="1" smtClean="0">
                            <a:solidFill>
                              <a:srgbClr val="0070C0"/>
                            </a:solidFill>
                            <a:latin typeface="Cambria Math"/>
                          </a:rPr>
                          <m:t>𝟏</m:t>
                        </m:r>
                        <m:r>
                          <a:rPr lang="en-US" altLang="zh-CN" sz="2000" b="1" i="1" smtClean="0">
                            <a:solidFill>
                              <a:srgbClr val="0070C0"/>
                            </a:solidFill>
                            <a:latin typeface="Cambria Math"/>
                          </a:rPr>
                          <m:t>)=</m:t>
                        </m:r>
                        <m:r>
                          <a:rPr lang="en-US" altLang="zh-CN" sz="2000" b="1" i="1" smtClean="0">
                            <a:solidFill>
                              <a:srgbClr val="0070C0"/>
                            </a:solidFill>
                            <a:latin typeface="Cambria Math"/>
                          </a:rPr>
                          <m:t>𝑻</m:t>
                        </m:r>
                        <m:sSup>
                          <m:sSupPr>
                            <m:ctrlPr>
                              <a:rPr lang="en-US" altLang="zh-CN" sz="2000" b="1" i="1" smtClean="0">
                                <a:solidFill>
                                  <a:srgbClr val="0070C0"/>
                                </a:solidFill>
                                <a:latin typeface="Cambria Math" panose="02040503050406030204" pitchFamily="18" charset="0"/>
                              </a:rPr>
                            </m:ctrlPr>
                          </m:sSupPr>
                          <m:e>
                            <m:r>
                              <a:rPr lang="en-US" altLang="zh-CN" sz="2000" b="1" i="1" smtClean="0">
                                <a:solidFill>
                                  <a:srgbClr val="0070C0"/>
                                </a:solidFill>
                                <a:latin typeface="Cambria Math"/>
                              </a:rPr>
                              <m:t>𝑸</m:t>
                            </m:r>
                          </m:e>
                          <m:sup>
                            <m:r>
                              <a:rPr lang="en-US" altLang="zh-CN" sz="2000" b="1" i="1" smtClean="0">
                                <a:solidFill>
                                  <a:srgbClr val="0070C0"/>
                                </a:solidFill>
                                <a:latin typeface="Cambria Math"/>
                              </a:rPr>
                              <m:t>′</m:t>
                            </m:r>
                          </m:sup>
                        </m:sSup>
                        <m:r>
                          <a:rPr lang="en-US" altLang="zh-CN" sz="2000" b="1" i="1" smtClean="0">
                            <a:solidFill>
                              <a:srgbClr val="0070C0"/>
                            </a:solidFill>
                            <a:latin typeface="Cambria Math"/>
                          </a:rPr>
                          <m:t>+</m:t>
                        </m:r>
                        <m:sSup>
                          <m:sSupPr>
                            <m:ctrlPr>
                              <a:rPr lang="en-US" altLang="zh-CN" sz="2000" b="1" i="1" smtClean="0">
                                <a:solidFill>
                                  <a:srgbClr val="0070C0"/>
                                </a:solidFill>
                                <a:latin typeface="Cambria Math" panose="02040503050406030204" pitchFamily="18" charset="0"/>
                              </a:rPr>
                            </m:ctrlPr>
                          </m:sSupPr>
                          <m:e>
                            <m:r>
                              <a:rPr lang="en-US" altLang="zh-CN" sz="2000" b="1" i="1" smtClean="0">
                                <a:solidFill>
                                  <a:srgbClr val="0070C0"/>
                                </a:solidFill>
                                <a:latin typeface="Cambria Math"/>
                              </a:rPr>
                              <m:t>𝑻</m:t>
                            </m:r>
                          </m:e>
                          <m:sup>
                            <m:r>
                              <a:rPr lang="en-US" altLang="zh-CN" sz="2000" b="1" i="1" smtClean="0">
                                <a:solidFill>
                                  <a:srgbClr val="0070C0"/>
                                </a:solidFill>
                                <a:latin typeface="Cambria Math"/>
                              </a:rPr>
                              <m:t>′</m:t>
                            </m:r>
                          </m:sup>
                        </m:sSup>
                        <m:r>
                          <a:rPr lang="en-US" altLang="zh-CN" sz="2000" b="1" i="1" smtClean="0">
                            <a:solidFill>
                              <a:srgbClr val="0070C0"/>
                            </a:solidFill>
                            <a:latin typeface="Cambria Math"/>
                          </a:rPr>
                          <m:t>𝑸</m:t>
                        </m:r>
                      </m:oMath>
                    </m:oMathPara>
                  </a14:m>
                  <a:endParaRPr lang="zh-CN" altLang="en-US" sz="2000" b="1" dirty="0">
                    <a:solidFill>
                      <a:srgbClr val="0070C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388849" y="6063679"/>
                  <a:ext cx="2719655" cy="400110"/>
                </a:xfrm>
                <a:prstGeom prst="rect">
                  <a:avLst/>
                </a:prstGeom>
                <a:blipFill rotWithShape="1">
                  <a:blip r:embed="rId6"/>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131840" y="6063679"/>
                  <a:ext cx="295286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rgbClr val="0070C0"/>
                            </a:solidFill>
                            <a:latin typeface="Cambria Math"/>
                          </a:rPr>
                          <m:t>𝑸</m:t>
                        </m:r>
                        <m:r>
                          <a:rPr lang="en-US" altLang="zh-CN" sz="2200" b="1" i="1" smtClean="0">
                            <a:solidFill>
                              <a:srgbClr val="0070C0"/>
                            </a:solidFill>
                            <a:latin typeface="Cambria Math"/>
                          </a:rPr>
                          <m:t>(</m:t>
                        </m:r>
                        <m:r>
                          <a:rPr lang="en-US" altLang="zh-CN" sz="2200" b="1" i="1" smtClean="0">
                            <a:solidFill>
                              <a:srgbClr val="0070C0"/>
                            </a:solidFill>
                            <a:latin typeface="Cambria Math"/>
                          </a:rPr>
                          <m:t>𝒕</m:t>
                        </m:r>
                        <m:r>
                          <a:rPr lang="en-US" altLang="zh-CN" sz="2200" b="1" i="1" smtClean="0">
                            <a:solidFill>
                              <a:srgbClr val="0070C0"/>
                            </a:solidFill>
                            <a:latin typeface="Cambria Math"/>
                          </a:rPr>
                          <m:t>+</m:t>
                        </m:r>
                        <m:r>
                          <a:rPr lang="en-US" altLang="zh-CN" sz="2200" b="1" i="1" smtClean="0">
                            <a:solidFill>
                              <a:srgbClr val="0070C0"/>
                            </a:solidFill>
                            <a:latin typeface="Cambria Math"/>
                          </a:rPr>
                          <m:t>𝟏</m:t>
                        </m:r>
                        <m:r>
                          <a:rPr lang="en-US" altLang="zh-CN" sz="2200" b="1" i="1" smtClean="0">
                            <a:solidFill>
                              <a:srgbClr val="0070C0"/>
                            </a:solidFill>
                            <a:latin typeface="Cambria Math"/>
                          </a:rPr>
                          <m:t>)=</m:t>
                        </m:r>
                        <m:r>
                          <a:rPr lang="en-US" altLang="zh-CN" sz="2200" b="1" i="1" smtClean="0">
                            <a:solidFill>
                              <a:srgbClr val="0070C0"/>
                            </a:solidFill>
                            <a:latin typeface="Cambria Math"/>
                          </a:rPr>
                          <m:t>𝑱</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𝑸</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𝑲</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𝑸</m:t>
                        </m:r>
                      </m:oMath>
                    </m:oMathPara>
                  </a14:m>
                  <a:endParaRPr lang="zh-CN" altLang="en-US" sz="2200" b="1" dirty="0">
                    <a:solidFill>
                      <a:srgbClr val="0070C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131840" y="6063679"/>
                  <a:ext cx="2952860" cy="430887"/>
                </a:xfrm>
                <a:prstGeom prst="rect">
                  <a:avLst/>
                </a:prstGeom>
                <a:blipFill rotWithShape="1">
                  <a:blip r:embed="rId7"/>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67544" y="6063679"/>
                  <a:ext cx="20671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70C0"/>
                            </a:solidFill>
                            <a:latin typeface="Cambria Math"/>
                          </a:rPr>
                          <m:t>𝑸</m:t>
                        </m:r>
                        <m:d>
                          <m:dPr>
                            <m:ctrlPr>
                              <a:rPr lang="en-US" altLang="zh-CN" b="1" i="1" smtClean="0">
                                <a:solidFill>
                                  <a:srgbClr val="0070C0"/>
                                </a:solidFill>
                                <a:latin typeface="Cambria Math" panose="02040503050406030204" pitchFamily="18" charset="0"/>
                              </a:rPr>
                            </m:ctrlPr>
                          </m:dPr>
                          <m:e>
                            <m:r>
                              <a:rPr lang="en-US" altLang="zh-CN" b="1" i="1" smtClean="0">
                                <a:solidFill>
                                  <a:srgbClr val="0070C0"/>
                                </a:solidFill>
                                <a:latin typeface="Cambria Math"/>
                              </a:rPr>
                              <m:t>𝒕</m:t>
                            </m:r>
                            <m:r>
                              <a:rPr lang="en-US" altLang="zh-CN" b="1" i="1" smtClean="0">
                                <a:solidFill>
                                  <a:srgbClr val="0070C0"/>
                                </a:solidFill>
                                <a:latin typeface="Cambria Math"/>
                              </a:rPr>
                              <m:t>+</m:t>
                            </m:r>
                            <m:r>
                              <a:rPr lang="en-US" altLang="zh-CN" b="1" i="1" smtClean="0">
                                <a:solidFill>
                                  <a:srgbClr val="0070C0"/>
                                </a:solidFill>
                                <a:latin typeface="Cambria Math"/>
                              </a:rPr>
                              <m:t>𝟏</m:t>
                            </m:r>
                          </m:e>
                        </m:d>
                        <m:r>
                          <a:rPr lang="en-US" altLang="zh-CN" b="1" i="1" smtClean="0">
                            <a:solidFill>
                              <a:srgbClr val="0070C0"/>
                            </a:solidFill>
                            <a:latin typeface="Cambria Math"/>
                          </a:rPr>
                          <m:t>=</m:t>
                        </m:r>
                        <m:r>
                          <a:rPr lang="en-US" altLang="zh-CN" b="1" i="1" smtClean="0">
                            <a:solidFill>
                              <a:srgbClr val="0070C0"/>
                            </a:solidFill>
                            <a:latin typeface="Cambria Math"/>
                          </a:rPr>
                          <m:t>𝑫</m:t>
                        </m:r>
                      </m:oMath>
                    </m:oMathPara>
                  </a14:m>
                  <a:endParaRPr lang="zh-CN" altLang="en-US" b="1" dirty="0">
                    <a:solidFill>
                      <a:srgbClr val="0070C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467544" y="6063679"/>
                  <a:ext cx="2067169" cy="461665"/>
                </a:xfrm>
                <a:prstGeom prst="rect">
                  <a:avLst/>
                </a:prstGeom>
                <a:blipFill rotWithShape="1">
                  <a:blip r:embed="rId8"/>
                  <a:stretch>
                    <a:fillRect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79512" y="5559623"/>
                  <a:ext cx="8784976" cy="461665"/>
                </a:xfrm>
                <a:prstGeom prst="rect">
                  <a:avLst/>
                </a:prstGeom>
              </p:spPr>
              <p:txBody>
                <a:bodyPr wrap="square">
                  <a:spAutoFit/>
                </a:bodyPr>
                <a:lstStyle/>
                <a:p>
                  <a:pPr algn="ctr"/>
                  <a:r>
                    <a:rPr lang="zh-CN" altLang="en-US" b="1" dirty="0" smtClean="0">
                      <a:solidFill>
                        <a:srgbClr val="0070C0"/>
                      </a:solidFill>
                    </a:rPr>
                    <a:t>特征方程</a:t>
                  </a:r>
                  <a:r>
                    <a:rPr lang="zh-CN" altLang="en-US" dirty="0" smtClean="0"/>
                    <a:t>：以方程形式描述</a:t>
                  </a:r>
                  <a:r>
                    <a:rPr lang="zh-CN" altLang="en-US" dirty="0"/>
                    <a:t>触发器的逻辑功能</a:t>
                  </a:r>
                  <a:r>
                    <a:rPr lang="en-US" altLang="zh-CN" dirty="0" smtClean="0"/>
                    <a:t>.  </a:t>
                  </a:r>
                  <a:r>
                    <a:rPr lang="zh-CN" altLang="en-US" sz="2000" b="1" dirty="0" smtClean="0"/>
                    <a:t>次态</a:t>
                  </a:r>
                  <a:r>
                    <a:rPr lang="en-US" altLang="zh-CN" sz="2000" b="1" dirty="0" smtClean="0"/>
                    <a:t>=</a:t>
                  </a:r>
                  <a14:m>
                    <m:oMath xmlns:m="http://schemas.openxmlformats.org/officeDocument/2006/math">
                      <m:r>
                        <a:rPr lang="en-US" altLang="zh-CN" sz="2000" b="1" i="1" smtClean="0">
                          <a:latin typeface="Cambria Math"/>
                        </a:rPr>
                        <m:t>𝒇</m:t>
                      </m:r>
                    </m:oMath>
                  </a14:m>
                  <a:r>
                    <a:rPr lang="en-US" altLang="zh-CN" sz="2000" b="1" dirty="0" smtClean="0"/>
                    <a:t>(</a:t>
                  </a:r>
                  <a:r>
                    <a:rPr lang="zh-CN" altLang="en-US" sz="2000" b="1" dirty="0" smtClean="0"/>
                    <a:t>输入</a:t>
                  </a:r>
                  <a:r>
                    <a:rPr lang="en-US" altLang="zh-CN" sz="2000" b="1" dirty="0" smtClean="0"/>
                    <a:t>,</a:t>
                  </a:r>
                  <a:r>
                    <a:rPr lang="zh-CN" altLang="en-US" sz="2000" b="1" dirty="0" smtClean="0"/>
                    <a:t>现态</a:t>
                  </a:r>
                  <a:r>
                    <a:rPr lang="en-US" altLang="zh-CN" sz="2000" b="1" dirty="0" smtClean="0"/>
                    <a:t>)</a:t>
                  </a:r>
                  <a:endParaRPr lang="en-US" altLang="zh-CN" sz="2000" b="1" dirty="0"/>
                </a:p>
              </p:txBody>
            </p:sp>
          </mc:Choice>
          <mc:Fallback xmlns="">
            <p:sp>
              <p:nvSpPr>
                <p:cNvPr id="31" name="矩形 30"/>
                <p:cNvSpPr>
                  <a:spLocks noRot="1" noChangeAspect="1" noMove="1" noResize="1" noEditPoints="1" noAdjustHandles="1" noChangeArrowheads="1" noChangeShapeType="1" noTextEdit="1"/>
                </p:cNvSpPr>
                <p:nvPr/>
              </p:nvSpPr>
              <p:spPr>
                <a:xfrm>
                  <a:off x="179512" y="5559623"/>
                  <a:ext cx="8784976" cy="461665"/>
                </a:xfrm>
                <a:prstGeom prst="rect">
                  <a:avLst/>
                </a:prstGeom>
                <a:blipFill rotWithShape="1">
                  <a:blip r:embed="rId9"/>
                  <a:stretch>
                    <a:fillRect l="-1040" t="-13158" r="-624" b="-28947"/>
                  </a:stretch>
                </a:blipFill>
              </p:spPr>
              <p:txBody>
                <a:bodyPr/>
                <a:lstStyle/>
                <a:p>
                  <a:r>
                    <a:rPr lang="zh-CN" altLang="en-US">
                      <a:noFill/>
                    </a:rPr>
                    <a:t> </a:t>
                  </a:r>
                </a:p>
              </p:txBody>
            </p:sp>
          </mc:Fallback>
        </mc:AlternateContent>
      </p:grpSp>
      <p:grpSp>
        <p:nvGrpSpPr>
          <p:cNvPr id="61440" name="组合 61439"/>
          <p:cNvGrpSpPr/>
          <p:nvPr/>
        </p:nvGrpSpPr>
        <p:grpSpPr>
          <a:xfrm>
            <a:off x="0" y="2751311"/>
            <a:ext cx="9144000" cy="2549897"/>
            <a:chOff x="0" y="2751311"/>
            <a:chExt cx="9144000" cy="2549897"/>
          </a:xfrm>
        </p:grpSpPr>
        <p:graphicFrame>
          <p:nvGraphicFramePr>
            <p:cNvPr id="2" name="对象 1"/>
            <p:cNvGraphicFramePr>
              <a:graphicFrameLocks noChangeAspect="1"/>
            </p:cNvGraphicFramePr>
            <p:nvPr>
              <p:extLst>
                <p:ext uri="{D42A27DB-BD31-4B8C-83A1-F6EECF244321}">
                  <p14:modId xmlns:p14="http://schemas.microsoft.com/office/powerpoint/2010/main" val="3714319873"/>
                </p:ext>
              </p:extLst>
            </p:nvPr>
          </p:nvGraphicFramePr>
          <p:xfrm>
            <a:off x="3203848" y="3234110"/>
            <a:ext cx="2853500" cy="1995090"/>
          </p:xfrm>
          <a:graphic>
            <a:graphicData uri="http://schemas.openxmlformats.org/presentationml/2006/ole">
              <mc:AlternateContent xmlns:mc="http://schemas.openxmlformats.org/markup-compatibility/2006">
                <mc:Choice xmlns:v="urn:schemas-microsoft-com:vml" Requires="v">
                  <p:oleObj spid="_x0000_s94540" name="位图图像" r:id="rId10" imgW="3871296" imgH="1988992" progId="PBrush">
                    <p:embed/>
                  </p:oleObj>
                </mc:Choice>
                <mc:Fallback>
                  <p:oleObj name="位图图像" r:id="rId10" imgW="3871296" imgH="1988992" progId="PBrush">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3848" y="3234110"/>
                          <a:ext cx="2853500" cy="1995090"/>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09522155"/>
                </p:ext>
              </p:extLst>
            </p:nvPr>
          </p:nvGraphicFramePr>
          <p:xfrm>
            <a:off x="6444208" y="3258824"/>
            <a:ext cx="2519834" cy="1368152"/>
          </p:xfrm>
          <a:graphic>
            <a:graphicData uri="http://schemas.openxmlformats.org/presentationml/2006/ole">
              <mc:AlternateContent xmlns:mc="http://schemas.openxmlformats.org/markup-compatibility/2006">
                <mc:Choice xmlns:v="urn:schemas-microsoft-com:vml" Requires="v">
                  <p:oleObj spid="_x0000_s94541" name="位图图像" r:id="rId12" imgW="4389500" imgH="1554615" progId="PBrush">
                    <p:embed/>
                  </p:oleObj>
                </mc:Choice>
                <mc:Fallback>
                  <p:oleObj name="位图图像" r:id="rId12" imgW="4389500" imgH="1554615" progId="PBrush">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44208" y="3258824"/>
                          <a:ext cx="2519834" cy="1368152"/>
                        </a:xfrm>
                        <a:prstGeom prst="rect">
                          <a:avLst/>
                        </a:prstGeom>
                        <a:noFill/>
                        <a:ln>
                          <a:noFill/>
                        </a:ln>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076263529"/>
                </p:ext>
              </p:extLst>
            </p:nvPr>
          </p:nvGraphicFramePr>
          <p:xfrm>
            <a:off x="289841" y="3258824"/>
            <a:ext cx="2553967" cy="1368152"/>
          </p:xfrm>
          <a:graphic>
            <a:graphicData uri="http://schemas.openxmlformats.org/presentationml/2006/ole">
              <mc:AlternateContent xmlns:mc="http://schemas.openxmlformats.org/markup-compatibility/2006">
                <mc:Choice xmlns:v="urn:schemas-microsoft-com:vml" Requires="v">
                  <p:oleObj spid="_x0000_s94542" name="位图图像" r:id="rId14" imgW="3909399" imgH="1379048" progId="PBrush">
                    <p:embed/>
                  </p:oleObj>
                </mc:Choice>
                <mc:Fallback>
                  <p:oleObj name="位图图像" r:id="rId14" imgW="3909399" imgH="1379048" progId="PBrush">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9841" y="3258824"/>
                          <a:ext cx="2553967" cy="1368152"/>
                        </a:xfrm>
                        <a:prstGeom prst="rect">
                          <a:avLst/>
                        </a:prstGeom>
                        <a:noFill/>
                        <a:ln>
                          <a:noFill/>
                        </a:ln>
                        <a:effectLst/>
                      </p:spPr>
                    </p:pic>
                  </p:oleObj>
                </mc:Fallback>
              </mc:AlternateContent>
            </a:graphicData>
          </a:graphic>
        </p:graphicFrame>
        <p:sp>
          <p:nvSpPr>
            <p:cNvPr id="28" name="矩形 27"/>
            <p:cNvSpPr/>
            <p:nvPr/>
          </p:nvSpPr>
          <p:spPr>
            <a:xfrm>
              <a:off x="251520" y="2751311"/>
              <a:ext cx="8640960" cy="461665"/>
            </a:xfrm>
            <a:prstGeom prst="rect">
              <a:avLst/>
            </a:prstGeom>
          </p:spPr>
          <p:txBody>
            <a:bodyPr wrap="square">
              <a:spAutoFit/>
            </a:bodyPr>
            <a:lstStyle/>
            <a:p>
              <a:pPr algn="ctr"/>
              <a:r>
                <a:rPr lang="zh-CN" altLang="en-US" b="1" dirty="0" smtClean="0">
                  <a:solidFill>
                    <a:srgbClr val="0070C0"/>
                  </a:solidFill>
                </a:rPr>
                <a:t>特征表</a:t>
              </a:r>
              <a:r>
                <a:rPr lang="zh-CN" altLang="en-US" dirty="0"/>
                <a:t>：以表格形式描述触发器的逻辑功能</a:t>
              </a:r>
              <a:r>
                <a:rPr lang="en-US" altLang="zh-CN" dirty="0" smtClean="0"/>
                <a:t>.  </a:t>
              </a:r>
              <a:endParaRPr lang="en-US" altLang="zh-CN" sz="2000" b="1" dirty="0">
                <a:solidFill>
                  <a:schemeClr val="bg1">
                    <a:lumMod val="50000"/>
                  </a:schemeClr>
                </a:solidFill>
              </a:endParaRPr>
            </a:p>
          </p:txBody>
        </p:sp>
        <p:sp>
          <p:nvSpPr>
            <p:cNvPr id="29" name="圆角矩形 28"/>
            <p:cNvSpPr/>
            <p:nvPr/>
          </p:nvSpPr>
          <p:spPr bwMode="auto">
            <a:xfrm>
              <a:off x="0" y="2751311"/>
              <a:ext cx="9144000" cy="2549897"/>
            </a:xfrm>
            <a:prstGeom prst="roundRect">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spTree>
    <p:extLst>
      <p:ext uri="{BB962C8B-B14F-4D97-AF65-F5344CB8AC3E}">
        <p14:creationId xmlns:p14="http://schemas.microsoft.com/office/powerpoint/2010/main" val="419967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768" y="1017304"/>
            <a:ext cx="9036496" cy="611496"/>
          </a:xfrm>
        </p:spPr>
        <p:txBody>
          <a:bodyPr/>
          <a:lstStyle/>
          <a:p>
            <a:r>
              <a:rPr lang="en-US" altLang="zh-CN" sz="2400" dirty="0" smtClean="0"/>
              <a:t>JK</a:t>
            </a:r>
            <a:r>
              <a:rPr lang="zh-CN" altLang="en-US" sz="2400" dirty="0" smtClean="0"/>
              <a:t>触发器的</a:t>
            </a:r>
            <a:r>
              <a:rPr lang="en-US" altLang="zh-CN" sz="2400" dirty="0" smtClean="0"/>
              <a:t>CLK</a:t>
            </a:r>
            <a:r>
              <a:rPr lang="zh-CN" altLang="en-US" sz="2400" dirty="0" smtClean="0"/>
              <a:t>、</a:t>
            </a:r>
            <a:r>
              <a:rPr lang="en-US" altLang="zh-CN" sz="2400" dirty="0" smtClean="0"/>
              <a:t>J</a:t>
            </a:r>
            <a:r>
              <a:rPr lang="zh-CN" altLang="en-US" sz="2400" dirty="0" smtClean="0"/>
              <a:t>、</a:t>
            </a:r>
            <a:r>
              <a:rPr lang="en-US" altLang="zh-CN" sz="2400" dirty="0" smtClean="0"/>
              <a:t>K</a:t>
            </a:r>
            <a:r>
              <a:rPr lang="zh-CN" altLang="en-US" sz="2400" dirty="0" smtClean="0"/>
              <a:t>的波形如下，试对应画出</a:t>
            </a:r>
            <a:r>
              <a:rPr lang="en-US" altLang="zh-CN" sz="2400" dirty="0" smtClean="0"/>
              <a:t>Q</a:t>
            </a:r>
            <a:r>
              <a:rPr lang="zh-CN" altLang="en-US" sz="2400" dirty="0" smtClean="0"/>
              <a:t>、</a:t>
            </a:r>
            <a:r>
              <a:rPr lang="en-US" altLang="zh-CN" sz="2400" dirty="0" smtClean="0"/>
              <a:t>Q’</a:t>
            </a:r>
            <a:r>
              <a:rPr lang="zh-CN" altLang="en-US" sz="2400" dirty="0" smtClean="0"/>
              <a:t>的波形图</a:t>
            </a:r>
            <a:r>
              <a:rPr lang="en-US" altLang="zh-CN" sz="2400" dirty="0" smtClean="0"/>
              <a:t>.</a:t>
            </a:r>
            <a:endParaRPr lang="zh-CN" altLang="en-US" sz="2400" dirty="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24</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1</a:t>
            </a:r>
            <a:endParaRPr lang="zh-CN" altLang="en-US" dirty="0"/>
          </a:p>
        </p:txBody>
      </p:sp>
      <p:pic>
        <p:nvPicPr>
          <p:cNvPr id="95234" name="Picture 2" descr="C:\Users\Sam\Desktop\201311102688.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79512" y="1700808"/>
            <a:ext cx="5796151" cy="204130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180080" y="1844824"/>
            <a:ext cx="5796151" cy="3352597"/>
            <a:chOff x="1547664" y="1844824"/>
            <a:chExt cx="5796151" cy="3352597"/>
          </a:xfrm>
        </p:grpSpPr>
        <p:pic>
          <p:nvPicPr>
            <p:cNvPr id="7" name="Picture 2" descr="C:\Users\Sam\Desktop\201311102688.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1547664" y="3742109"/>
              <a:ext cx="5796151" cy="1455312"/>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连接符 7"/>
            <p:cNvCxnSpPr/>
            <p:nvPr/>
          </p:nvCxnSpPr>
          <p:spPr bwMode="auto">
            <a:xfrm flipH="1">
              <a:off x="3275856" y="1844824"/>
              <a:ext cx="72008" cy="2088232"/>
            </a:xfrm>
            <a:prstGeom prst="line">
              <a:avLst/>
            </a:prstGeom>
            <a:solidFill>
              <a:schemeClr val="accent1"/>
            </a:solidFill>
            <a:ln w="9525" cap="flat" cmpd="sng" algn="ctr">
              <a:solidFill>
                <a:srgbClr val="FF0000"/>
              </a:solidFill>
              <a:prstDash val="dash"/>
              <a:miter lim="800000"/>
              <a:headEnd type="none" w="med" len="med"/>
              <a:tailEnd type="none" w="med" len="med"/>
            </a:ln>
            <a:effectLst/>
          </p:spPr>
        </p:cxnSp>
        <p:cxnSp>
          <p:nvCxnSpPr>
            <p:cNvPr id="10" name="直接连接符 9"/>
            <p:cNvCxnSpPr/>
            <p:nvPr/>
          </p:nvCxnSpPr>
          <p:spPr bwMode="auto">
            <a:xfrm flipH="1">
              <a:off x="4360127" y="1853309"/>
              <a:ext cx="72008" cy="2088232"/>
            </a:xfrm>
            <a:prstGeom prst="line">
              <a:avLst/>
            </a:prstGeom>
            <a:solidFill>
              <a:schemeClr val="accent1"/>
            </a:solidFill>
            <a:ln w="9525" cap="flat" cmpd="sng" algn="ctr">
              <a:solidFill>
                <a:srgbClr val="FF0000"/>
              </a:solidFill>
              <a:prstDash val="dash"/>
              <a:miter lim="800000"/>
              <a:headEnd type="none" w="med" len="med"/>
              <a:tailEnd type="none" w="med" len="med"/>
            </a:ln>
            <a:effectLst/>
          </p:spPr>
        </p:cxnSp>
        <p:cxnSp>
          <p:nvCxnSpPr>
            <p:cNvPr id="11" name="直接连接符 10"/>
            <p:cNvCxnSpPr/>
            <p:nvPr/>
          </p:nvCxnSpPr>
          <p:spPr bwMode="auto">
            <a:xfrm flipH="1">
              <a:off x="5402725" y="1951844"/>
              <a:ext cx="72008" cy="2088232"/>
            </a:xfrm>
            <a:prstGeom prst="line">
              <a:avLst/>
            </a:prstGeom>
            <a:solidFill>
              <a:schemeClr val="accent1"/>
            </a:solidFill>
            <a:ln w="9525" cap="flat" cmpd="sng" algn="ctr">
              <a:solidFill>
                <a:srgbClr val="FF0000"/>
              </a:solidFill>
              <a:prstDash val="dash"/>
              <a:miter lim="800000"/>
              <a:headEnd type="none" w="med" len="med"/>
              <a:tailEnd type="none" w="med" len="med"/>
            </a:ln>
            <a:effectLst/>
          </p:spPr>
        </p:cxnSp>
        <p:cxnSp>
          <p:nvCxnSpPr>
            <p:cNvPr id="12" name="直接连接符 11"/>
            <p:cNvCxnSpPr/>
            <p:nvPr/>
          </p:nvCxnSpPr>
          <p:spPr bwMode="auto">
            <a:xfrm flipH="1">
              <a:off x="6431329" y="1971466"/>
              <a:ext cx="72008" cy="2088232"/>
            </a:xfrm>
            <a:prstGeom prst="line">
              <a:avLst/>
            </a:prstGeom>
            <a:solidFill>
              <a:schemeClr val="accent1"/>
            </a:solidFill>
            <a:ln w="9525" cap="flat" cmpd="sng" algn="ctr">
              <a:solidFill>
                <a:srgbClr val="FF0000"/>
              </a:solidFill>
              <a:prstDash val="dash"/>
              <a:miter lim="800000"/>
              <a:headEnd type="none" w="med" len="med"/>
              <a:tailEnd type="none" w="med" len="med"/>
            </a:ln>
            <a:effectLst/>
          </p:spPr>
        </p:cxnSp>
      </p:grpSp>
      <p:graphicFrame>
        <p:nvGraphicFramePr>
          <p:cNvPr id="14" name="对象 13"/>
          <p:cNvGraphicFramePr>
            <a:graphicFrameLocks noChangeAspect="1"/>
          </p:cNvGraphicFramePr>
          <p:nvPr>
            <p:extLst>
              <p:ext uri="{D42A27DB-BD31-4B8C-83A1-F6EECF244321}">
                <p14:modId xmlns:p14="http://schemas.microsoft.com/office/powerpoint/2010/main" val="4291846484"/>
              </p:ext>
            </p:extLst>
          </p:nvPr>
        </p:nvGraphicFramePr>
        <p:xfrm>
          <a:off x="6156176" y="3832736"/>
          <a:ext cx="2853500" cy="1995090"/>
        </p:xfrm>
        <a:graphic>
          <a:graphicData uri="http://schemas.openxmlformats.org/presentationml/2006/ole">
            <mc:AlternateContent xmlns:mc="http://schemas.openxmlformats.org/markup-compatibility/2006">
              <mc:Choice xmlns:v="urn:schemas-microsoft-com:vml" Requires="v">
                <p:oleObj spid="_x0000_s95341" name="位图图像" r:id="rId6" imgW="3871296" imgH="1988992" progId="PBrush">
                  <p:embed/>
                </p:oleObj>
              </mc:Choice>
              <mc:Fallback>
                <p:oleObj name="位图图像" r:id="rId6" imgW="3871296" imgH="1988992"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76" y="3832736"/>
                        <a:ext cx="2853500" cy="1995090"/>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15" name="TextBox 14"/>
              <p:cNvSpPr txBox="1"/>
              <p:nvPr/>
            </p:nvSpPr>
            <p:spPr>
              <a:xfrm>
                <a:off x="6084700" y="6022449"/>
                <a:ext cx="295286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200" b="1" i="1" smtClean="0">
                          <a:solidFill>
                            <a:srgbClr val="0070C0"/>
                          </a:solidFill>
                          <a:latin typeface="Cambria Math"/>
                        </a:rPr>
                        <m:t>𝑸</m:t>
                      </m:r>
                      <m:r>
                        <a:rPr lang="en-US" altLang="zh-CN" sz="2200" b="1" i="1" smtClean="0">
                          <a:solidFill>
                            <a:srgbClr val="0070C0"/>
                          </a:solidFill>
                          <a:latin typeface="Cambria Math"/>
                        </a:rPr>
                        <m:t>(</m:t>
                      </m:r>
                      <m:r>
                        <a:rPr lang="en-US" altLang="zh-CN" sz="2200" b="1" i="1" smtClean="0">
                          <a:solidFill>
                            <a:srgbClr val="0070C0"/>
                          </a:solidFill>
                          <a:latin typeface="Cambria Math"/>
                        </a:rPr>
                        <m:t>𝒕</m:t>
                      </m:r>
                      <m:r>
                        <a:rPr lang="en-US" altLang="zh-CN" sz="2200" b="1" i="1" smtClean="0">
                          <a:solidFill>
                            <a:srgbClr val="0070C0"/>
                          </a:solidFill>
                          <a:latin typeface="Cambria Math"/>
                        </a:rPr>
                        <m:t>+</m:t>
                      </m:r>
                      <m:r>
                        <a:rPr lang="en-US" altLang="zh-CN" sz="2200" b="1" i="1" smtClean="0">
                          <a:solidFill>
                            <a:srgbClr val="0070C0"/>
                          </a:solidFill>
                          <a:latin typeface="Cambria Math"/>
                        </a:rPr>
                        <m:t>𝟏</m:t>
                      </m:r>
                      <m:r>
                        <a:rPr lang="en-US" altLang="zh-CN" sz="2200" b="1" i="1" smtClean="0">
                          <a:solidFill>
                            <a:srgbClr val="0070C0"/>
                          </a:solidFill>
                          <a:latin typeface="Cambria Math"/>
                        </a:rPr>
                        <m:t>)=</m:t>
                      </m:r>
                      <m:r>
                        <a:rPr lang="en-US" altLang="zh-CN" sz="2200" b="1" i="1" smtClean="0">
                          <a:solidFill>
                            <a:srgbClr val="0070C0"/>
                          </a:solidFill>
                          <a:latin typeface="Cambria Math"/>
                        </a:rPr>
                        <m:t>𝑱</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𝑸</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m:t>
                      </m:r>
                      <m:sSup>
                        <m:sSupPr>
                          <m:ctrlPr>
                            <a:rPr lang="en-US" altLang="zh-CN" sz="2200" b="1" i="1" smtClean="0">
                              <a:solidFill>
                                <a:srgbClr val="0070C0"/>
                              </a:solidFill>
                              <a:latin typeface="Cambria Math" panose="02040503050406030204" pitchFamily="18" charset="0"/>
                            </a:rPr>
                          </m:ctrlPr>
                        </m:sSupPr>
                        <m:e>
                          <m:r>
                            <a:rPr lang="en-US" altLang="zh-CN" sz="2200" b="1" i="1" smtClean="0">
                              <a:solidFill>
                                <a:srgbClr val="0070C0"/>
                              </a:solidFill>
                              <a:latin typeface="Cambria Math"/>
                            </a:rPr>
                            <m:t>𝑲</m:t>
                          </m:r>
                        </m:e>
                        <m:sup>
                          <m:r>
                            <a:rPr lang="en-US" altLang="zh-CN" sz="2200" b="1" i="1" smtClean="0">
                              <a:solidFill>
                                <a:srgbClr val="0070C0"/>
                              </a:solidFill>
                              <a:latin typeface="Cambria Math"/>
                            </a:rPr>
                            <m:t>′</m:t>
                          </m:r>
                        </m:sup>
                      </m:sSup>
                      <m:r>
                        <a:rPr lang="en-US" altLang="zh-CN" sz="2200" b="1" i="1" smtClean="0">
                          <a:solidFill>
                            <a:srgbClr val="0070C0"/>
                          </a:solidFill>
                          <a:latin typeface="Cambria Math"/>
                        </a:rPr>
                        <m:t>𝑸</m:t>
                      </m:r>
                    </m:oMath>
                  </m:oMathPara>
                </a14:m>
                <a:endParaRPr lang="zh-CN" altLang="en-US" sz="2200" b="1" dirty="0">
                  <a:solidFill>
                    <a:srgbClr val="0070C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084700" y="6022449"/>
                <a:ext cx="2952860" cy="430887"/>
              </a:xfrm>
              <a:prstGeom prst="rect">
                <a:avLst/>
              </a:prstGeom>
              <a:blipFill rotWithShape="1">
                <a:blip r:embed="rId8"/>
                <a:stretch>
                  <a:fillRect b="-18310"/>
                </a:stretch>
              </a:blipFill>
            </p:spPr>
            <p:txBody>
              <a:bodyPr/>
              <a:lstStyle/>
              <a:p>
                <a:r>
                  <a:rPr lang="zh-CN" altLang="en-US">
                    <a:noFill/>
                  </a:rPr>
                  <a:t> </a:t>
                </a:r>
              </a:p>
            </p:txBody>
          </p:sp>
        </mc:Fallback>
      </mc:AlternateContent>
      <p:grpSp>
        <p:nvGrpSpPr>
          <p:cNvPr id="18" name="组合 17"/>
          <p:cNvGrpSpPr/>
          <p:nvPr/>
        </p:nvGrpSpPr>
        <p:grpSpPr>
          <a:xfrm>
            <a:off x="6529095" y="1708650"/>
            <a:ext cx="1996301" cy="1504326"/>
            <a:chOff x="6529095" y="1708650"/>
            <a:chExt cx="1996301" cy="1504326"/>
          </a:xfrm>
        </p:grpSpPr>
        <p:pic>
          <p:nvPicPr>
            <p:cNvPr id="16" name="Picture 4" descr="http://upload.wikimedia.org/wikipedia/commons/thumb/3/37/JK_Flip-flop_%28Simple%29_Symbol.svg/200px-JK_Flip-flop_%28Simple%29_Symbol.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1070" y="1708650"/>
              <a:ext cx="1504326" cy="1504326"/>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 12"/>
            <p:cNvSpPr/>
            <p:nvPr/>
          </p:nvSpPr>
          <p:spPr bwMode="auto">
            <a:xfrm>
              <a:off x="7223417" y="2390635"/>
              <a:ext cx="108000" cy="108000"/>
            </a:xfrm>
            <a:prstGeom prst="ellipse">
              <a:avLst/>
            </a:prstGeom>
            <a:solidFill>
              <a:srgbClr val="FFFFFF"/>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17" name="TextBox 16"/>
                <p:cNvSpPr txBox="1"/>
                <p:nvPr/>
              </p:nvSpPr>
              <p:spPr>
                <a:xfrm>
                  <a:off x="6529095" y="2225356"/>
                  <a:ext cx="61375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a:rPr>
                          <m:t>𝑐𝑙𝑘</m:t>
                        </m:r>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6529095" y="2225356"/>
                  <a:ext cx="613758" cy="400110"/>
                </a:xfrm>
                <a:prstGeom prst="rect">
                  <a:avLst/>
                </a:prstGeom>
                <a:blipFill rotWithShape="1">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59682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593852"/>
            <a:ext cx="1800200" cy="221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内容占位符 1"/>
          <p:cNvSpPr>
            <a:spLocks noGrp="1"/>
          </p:cNvSpPr>
          <p:nvPr>
            <p:ph idx="1"/>
          </p:nvPr>
        </p:nvSpPr>
        <p:spPr>
          <a:xfrm>
            <a:off x="683568" y="1017304"/>
            <a:ext cx="4392488" cy="2771736"/>
          </a:xfrm>
        </p:spPr>
        <p:txBody>
          <a:bodyPr/>
          <a:lstStyle/>
          <a:p>
            <a:r>
              <a:rPr lang="zh-CN" altLang="en-US" sz="2400" dirty="0"/>
              <a:t>触发器的</a:t>
            </a:r>
            <a:r>
              <a:rPr lang="zh-CN" altLang="en-US" sz="2400" b="1" dirty="0"/>
              <a:t>特征</a:t>
            </a:r>
            <a:r>
              <a:rPr lang="zh-CN" altLang="en-US" sz="2400" b="1" dirty="0" smtClean="0"/>
              <a:t>表</a:t>
            </a:r>
            <a:endParaRPr lang="en-US" altLang="zh-CN" sz="2400" b="1" dirty="0" smtClean="0"/>
          </a:p>
          <a:p>
            <a:r>
              <a:rPr lang="zh-CN" altLang="en-US" sz="2400" dirty="0" smtClean="0"/>
              <a:t>触发器的</a:t>
            </a:r>
            <a:r>
              <a:rPr lang="zh-CN" altLang="en-US" sz="2400" b="1" dirty="0" smtClean="0"/>
              <a:t>特征方程</a:t>
            </a:r>
            <a:endParaRPr lang="en-US" altLang="zh-CN" sz="2400" b="1" dirty="0" smtClean="0"/>
          </a:p>
          <a:p>
            <a:r>
              <a:rPr lang="zh-CN" altLang="en-US" sz="2400" dirty="0" smtClean="0"/>
              <a:t>触发器的</a:t>
            </a:r>
            <a:r>
              <a:rPr lang="zh-CN" altLang="en-US" sz="2400" b="1" dirty="0" smtClean="0"/>
              <a:t>输入</a:t>
            </a:r>
            <a:r>
              <a:rPr lang="en-US" altLang="zh-CN" sz="2400" b="1" dirty="0" smtClean="0"/>
              <a:t>(</a:t>
            </a:r>
            <a:r>
              <a:rPr lang="zh-CN" altLang="en-US" sz="2400" b="1" dirty="0" smtClean="0"/>
              <a:t>激励</a:t>
            </a:r>
            <a:r>
              <a:rPr lang="en-US" altLang="zh-CN" sz="2400" b="1" dirty="0" smtClean="0"/>
              <a:t>)</a:t>
            </a:r>
            <a:r>
              <a:rPr lang="zh-CN" altLang="en-US" sz="2400" b="1" dirty="0" smtClean="0"/>
              <a:t>方程</a:t>
            </a:r>
            <a:endParaRPr lang="en-US" altLang="zh-CN" sz="2400" b="1" dirty="0" smtClean="0"/>
          </a:p>
          <a:p>
            <a:r>
              <a:rPr lang="zh-CN" altLang="en-US" sz="2400" dirty="0" smtClean="0"/>
              <a:t>触发器的</a:t>
            </a:r>
            <a:r>
              <a:rPr lang="zh-CN" altLang="en-US" sz="2400" b="1" dirty="0" smtClean="0"/>
              <a:t>状态</a:t>
            </a:r>
            <a:r>
              <a:rPr lang="en-US" altLang="zh-CN" sz="2400" b="1" dirty="0" smtClean="0"/>
              <a:t>(</a:t>
            </a:r>
            <a:r>
              <a:rPr lang="zh-CN" altLang="en-US" sz="2400" b="1" dirty="0" smtClean="0"/>
              <a:t>转移</a:t>
            </a:r>
            <a:r>
              <a:rPr lang="en-US" altLang="zh-CN" sz="2400" b="1" dirty="0" smtClean="0"/>
              <a:t>)</a:t>
            </a:r>
            <a:r>
              <a:rPr lang="zh-CN" altLang="en-US" sz="2400" b="1" dirty="0" smtClean="0"/>
              <a:t>方程</a:t>
            </a:r>
            <a:endParaRPr lang="en-US" altLang="zh-CN" sz="2400" b="1" dirty="0" smtClean="0"/>
          </a:p>
          <a:p>
            <a:r>
              <a:rPr lang="zh-CN" altLang="en-US" sz="2400" b="1" dirty="0" smtClean="0"/>
              <a:t>全电路</a:t>
            </a:r>
            <a:r>
              <a:rPr lang="zh-CN" altLang="en-US" sz="2400" dirty="0" smtClean="0"/>
              <a:t>的</a:t>
            </a:r>
            <a:r>
              <a:rPr lang="zh-CN" altLang="en-US" sz="2400" b="1" dirty="0" smtClean="0"/>
              <a:t>输出方程</a:t>
            </a:r>
            <a:r>
              <a:rPr lang="en-US" altLang="zh-CN" sz="1800" dirty="0" smtClean="0"/>
              <a:t>(</a:t>
            </a:r>
            <a:r>
              <a:rPr lang="zh-CN" altLang="en-US" sz="2000" dirty="0" smtClean="0"/>
              <a:t>组合电路</a:t>
            </a:r>
            <a:r>
              <a:rPr lang="en-US" altLang="zh-CN" sz="1800" dirty="0" smtClean="0"/>
              <a:t>)</a:t>
            </a:r>
            <a:endParaRPr lang="en-US" altLang="zh-CN" sz="2400" dirty="0" smtClean="0"/>
          </a:p>
          <a:p>
            <a:r>
              <a:rPr lang="zh-CN" altLang="en-US" sz="2400" b="1" dirty="0" smtClean="0"/>
              <a:t>全电路</a:t>
            </a:r>
            <a:r>
              <a:rPr lang="zh-CN" altLang="en-US" sz="2400" dirty="0" smtClean="0"/>
              <a:t>的</a:t>
            </a:r>
            <a:r>
              <a:rPr lang="zh-CN" altLang="en-US" sz="2400" b="1" dirty="0" smtClean="0"/>
              <a:t>状态方程</a:t>
            </a:r>
            <a:r>
              <a:rPr lang="en-US" altLang="zh-CN" sz="1800" dirty="0" smtClean="0"/>
              <a:t>(</a:t>
            </a:r>
            <a:r>
              <a:rPr lang="zh-CN" altLang="en-US" sz="2000" dirty="0" smtClean="0"/>
              <a:t>触发器</a:t>
            </a:r>
            <a:r>
              <a:rPr lang="en-US" altLang="zh-CN" sz="1800" dirty="0" smtClean="0"/>
              <a:t>)</a:t>
            </a:r>
            <a:endParaRPr lang="en-US" altLang="zh-CN" sz="1800" b="1" dirty="0" smtClean="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25</a:t>
            </a:fld>
            <a:endParaRPr lang="en-US" altLang="zh-CN"/>
          </a:p>
        </p:txBody>
      </p:sp>
      <p:sp>
        <p:nvSpPr>
          <p:cNvPr id="4" name="标题 3"/>
          <p:cNvSpPr>
            <a:spLocks noGrp="1"/>
          </p:cNvSpPr>
          <p:nvPr>
            <p:ph type="title"/>
          </p:nvPr>
        </p:nvSpPr>
        <p:spPr/>
        <p:txBody>
          <a:bodyPr/>
          <a:lstStyle/>
          <a:p>
            <a:pPr algn="l"/>
            <a:r>
              <a:rPr lang="zh-CN" altLang="en-US" dirty="0" smtClean="0"/>
              <a:t>同步时序电路的</a:t>
            </a:r>
            <a:r>
              <a:rPr lang="zh-CN" altLang="en-US" b="1" dirty="0" smtClean="0">
                <a:solidFill>
                  <a:srgbClr val="FF0000"/>
                </a:solidFill>
                <a:latin typeface="隶书" pitchFamily="49" charset="-122"/>
                <a:ea typeface="隶书" pitchFamily="49" charset="-122"/>
              </a:rPr>
              <a:t>分析</a:t>
            </a:r>
            <a:endParaRPr lang="zh-CN" altLang="en-US" b="1" dirty="0">
              <a:solidFill>
                <a:srgbClr val="FF0000"/>
              </a:solidFill>
              <a:latin typeface="隶书" pitchFamily="49" charset="-122"/>
              <a:ea typeface="隶书" pitchFamily="49" charset="-122"/>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296" y="28148"/>
            <a:ext cx="3896803" cy="4136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左大括号 6"/>
          <p:cNvSpPr/>
          <p:nvPr/>
        </p:nvSpPr>
        <p:spPr bwMode="auto">
          <a:xfrm>
            <a:off x="611560" y="2885888"/>
            <a:ext cx="144016" cy="720080"/>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8" name="TextBox 7"/>
          <p:cNvSpPr txBox="1"/>
          <p:nvPr/>
        </p:nvSpPr>
        <p:spPr>
          <a:xfrm>
            <a:off x="23139" y="2901971"/>
            <a:ext cx="700833" cy="707886"/>
          </a:xfrm>
          <a:prstGeom prst="rect">
            <a:avLst/>
          </a:prstGeom>
          <a:noFill/>
        </p:spPr>
        <p:txBody>
          <a:bodyPr wrap="none" rtlCol="0">
            <a:spAutoFit/>
          </a:bodyPr>
          <a:lstStyle/>
          <a:p>
            <a:r>
              <a:rPr lang="zh-CN" altLang="en-US" sz="2000" b="1" dirty="0" smtClean="0">
                <a:solidFill>
                  <a:srgbClr val="FF0000"/>
                </a:solidFill>
                <a:latin typeface="楷体" pitchFamily="49" charset="-122"/>
                <a:ea typeface="楷体" pitchFamily="49" charset="-122"/>
              </a:rPr>
              <a:t>分析</a:t>
            </a:r>
            <a:endParaRPr lang="en-US" altLang="zh-CN" sz="2000" b="1" dirty="0" smtClean="0">
              <a:solidFill>
                <a:srgbClr val="FF0000"/>
              </a:solidFill>
              <a:latin typeface="楷体" pitchFamily="49" charset="-122"/>
              <a:ea typeface="楷体" pitchFamily="49" charset="-122"/>
            </a:endParaRPr>
          </a:p>
          <a:p>
            <a:r>
              <a:rPr lang="zh-CN" altLang="en-US" sz="2000" b="1" dirty="0" smtClean="0">
                <a:solidFill>
                  <a:srgbClr val="FF0000"/>
                </a:solidFill>
                <a:latin typeface="楷体" pitchFamily="49" charset="-122"/>
                <a:ea typeface="楷体" pitchFamily="49" charset="-122"/>
              </a:rPr>
              <a:t>目标</a:t>
            </a:r>
            <a:endParaRPr lang="zh-CN" altLang="en-US" sz="2000" b="1" dirty="0">
              <a:solidFill>
                <a:srgbClr val="FF0000"/>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412326" y="4941168"/>
                <a:ext cx="3511602" cy="369332"/>
              </a:xfrm>
              <a:prstGeom prst="rect">
                <a:avLst/>
              </a:prstGeom>
              <a:noFill/>
            </p:spPr>
            <p:txBody>
              <a:bodyPr wrap="none" rtlCol="0">
                <a:spAutoFit/>
              </a:bodyPr>
              <a:lstStyle/>
              <a:p>
                <a14:m>
                  <m:oMath xmlns:m="http://schemas.openxmlformats.org/officeDocument/2006/math">
                    <m:r>
                      <a:rPr lang="en-US" altLang="zh-CN" sz="1800" b="0" i="1" dirty="0" smtClean="0">
                        <a:solidFill>
                          <a:srgbClr val="0070C0"/>
                        </a:solidFill>
                        <a:latin typeface="Cambria Math" panose="02040503050406030204" pitchFamily="18" charset="0"/>
                      </a:rPr>
                      <m:t>𝐷</m:t>
                    </m:r>
                  </m:oMath>
                </a14:m>
                <a:r>
                  <a:rPr lang="zh-CN" altLang="en-US" sz="1800" dirty="0">
                    <a:solidFill>
                      <a:srgbClr val="0070C0"/>
                    </a:solidFill>
                  </a:rPr>
                  <a:t>触发器</a:t>
                </a:r>
                <a:r>
                  <a:rPr lang="zh-CN" altLang="en-US" sz="1800" dirty="0" smtClean="0">
                    <a:solidFill>
                      <a:srgbClr val="0070C0"/>
                    </a:solidFill>
                  </a:rPr>
                  <a:t>特征方程：</a:t>
                </a:r>
                <a14:m>
                  <m:oMath xmlns:m="http://schemas.openxmlformats.org/officeDocument/2006/math">
                    <m:r>
                      <a:rPr lang="en-US" altLang="zh-CN" sz="1800" b="0" i="1" smtClean="0">
                        <a:solidFill>
                          <a:srgbClr val="0070C0"/>
                        </a:solidFill>
                        <a:latin typeface="Cambria Math"/>
                      </a:rPr>
                      <m:t>𝑄</m:t>
                    </m:r>
                    <m:d>
                      <m:dPr>
                        <m:ctrlPr>
                          <a:rPr lang="en-US" altLang="zh-CN" sz="1800" i="1" smtClean="0">
                            <a:solidFill>
                              <a:srgbClr val="0070C0"/>
                            </a:solidFill>
                            <a:latin typeface="Cambria Math" panose="02040503050406030204" pitchFamily="18" charset="0"/>
                          </a:rPr>
                        </m:ctrlPr>
                      </m:dPr>
                      <m:e>
                        <m:r>
                          <a:rPr lang="en-US" altLang="zh-CN" sz="1800" b="0" i="1" smtClean="0">
                            <a:solidFill>
                              <a:srgbClr val="0070C0"/>
                            </a:solidFill>
                            <a:latin typeface="Cambria Math"/>
                          </a:rPr>
                          <m:t>𝑡</m:t>
                        </m:r>
                        <m:r>
                          <a:rPr lang="en-US" altLang="zh-CN" sz="1800" b="0" i="1" smtClean="0">
                            <a:solidFill>
                              <a:srgbClr val="0070C0"/>
                            </a:solidFill>
                            <a:latin typeface="Cambria Math"/>
                          </a:rPr>
                          <m:t>+1</m:t>
                        </m:r>
                      </m:e>
                    </m:d>
                    <m:r>
                      <a:rPr lang="en-US" altLang="zh-CN" sz="1800" b="0" i="1" smtClean="0">
                        <a:solidFill>
                          <a:srgbClr val="0070C0"/>
                        </a:solidFill>
                        <a:latin typeface="Cambria Math"/>
                      </a:rPr>
                      <m:t>=</m:t>
                    </m:r>
                    <m:r>
                      <a:rPr lang="en-US" altLang="zh-CN" sz="1800" b="0" i="1" smtClean="0">
                        <a:solidFill>
                          <a:srgbClr val="0070C0"/>
                        </a:solidFill>
                        <a:latin typeface="Cambria Math"/>
                      </a:rPr>
                      <m:t>𝐷</m:t>
                    </m:r>
                  </m:oMath>
                </a14:m>
                <a:endParaRPr lang="zh-CN" altLang="en-US" sz="1800" dirty="0">
                  <a:solidFill>
                    <a:srgbClr val="0070C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12326" y="4941168"/>
                <a:ext cx="3511602" cy="369332"/>
              </a:xfrm>
              <a:prstGeom prst="rect">
                <a:avLst/>
              </a:prstGeom>
              <a:blipFill rotWithShape="0">
                <a:blip r:embed="rId4"/>
                <a:stretch>
                  <a:fillRect t="-13333" b="-23333"/>
                </a:stretch>
              </a:blipFill>
            </p:spPr>
            <p:txBody>
              <a:bodyPr/>
              <a:lstStyle/>
              <a:p>
                <a:r>
                  <a:rPr lang="zh-CN" altLang="en-US">
                    <a:noFill/>
                  </a:rPr>
                  <a:t> </a:t>
                </a:r>
              </a:p>
            </p:txBody>
          </p:sp>
        </mc:Fallback>
      </mc:AlternateContent>
      <p:grpSp>
        <p:nvGrpSpPr>
          <p:cNvPr id="35" name="组合 34"/>
          <p:cNvGrpSpPr/>
          <p:nvPr/>
        </p:nvGrpSpPr>
        <p:grpSpPr>
          <a:xfrm>
            <a:off x="611560" y="784108"/>
            <a:ext cx="7344816" cy="4125122"/>
            <a:chOff x="611560" y="784108"/>
            <a:chExt cx="7344816" cy="4125122"/>
          </a:xfrm>
        </p:grpSpPr>
        <p:grpSp>
          <p:nvGrpSpPr>
            <p:cNvPr id="34" name="组合 33"/>
            <p:cNvGrpSpPr/>
            <p:nvPr/>
          </p:nvGrpSpPr>
          <p:grpSpPr>
            <a:xfrm>
              <a:off x="611560" y="3717032"/>
              <a:ext cx="3522505" cy="1192198"/>
              <a:chOff x="611560" y="3717032"/>
              <a:chExt cx="3522505" cy="1192198"/>
            </a:xfrm>
          </p:grpSpPr>
          <mc:AlternateContent xmlns:mc="http://schemas.openxmlformats.org/markup-compatibility/2006" xmlns:a14="http://schemas.microsoft.com/office/drawing/2010/main">
            <mc:Choice Requires="a14">
              <p:sp>
                <p:nvSpPr>
                  <p:cNvPr id="6" name="TextBox 5"/>
                  <p:cNvSpPr txBox="1"/>
                  <p:nvPr/>
                </p:nvSpPr>
                <p:spPr>
                  <a:xfrm>
                    <a:off x="1122728" y="3717032"/>
                    <a:ext cx="3011337" cy="400110"/>
                  </a:xfrm>
                  <a:prstGeom prst="rect">
                    <a:avLst/>
                  </a:prstGeom>
                  <a:noFill/>
                </p:spPr>
                <p:txBody>
                  <a:bodyPr wrap="none" rtlCol="0">
                    <a:spAutoFit/>
                  </a:bodyPr>
                  <a:lstStyle/>
                  <a:p>
                    <a:r>
                      <a:rPr lang="zh-CN" altLang="en-US" sz="2000" b="0" dirty="0" smtClean="0"/>
                      <a:t>输出方程：</a:t>
                    </a:r>
                    <a14:m>
                      <m:oMath xmlns:m="http://schemas.openxmlformats.org/officeDocument/2006/math">
                        <m:r>
                          <a:rPr lang="en-US" altLang="zh-CN" sz="2000" b="0" i="1" smtClean="0">
                            <a:solidFill>
                              <a:srgbClr val="00B050"/>
                            </a:solidFill>
                            <a:latin typeface="Cambria Math"/>
                          </a:rPr>
                          <m:t>𝑦</m:t>
                        </m:r>
                        <m:r>
                          <a:rPr lang="en-US" altLang="zh-CN" sz="2000" b="0" i="1" smtClean="0">
                            <a:solidFill>
                              <a:srgbClr val="00B050"/>
                            </a:solidFill>
                            <a:latin typeface="Cambria Math"/>
                          </a:rPr>
                          <m:t>=</m:t>
                        </m:r>
                        <m:d>
                          <m:dPr>
                            <m:ctrlPr>
                              <a:rPr lang="en-US" altLang="zh-CN" sz="2000" b="0" i="1" smtClean="0">
                                <a:solidFill>
                                  <a:srgbClr val="00B050"/>
                                </a:solidFill>
                                <a:latin typeface="Cambria Math" panose="02040503050406030204" pitchFamily="18" charset="0"/>
                              </a:rPr>
                            </m:ctrlPr>
                          </m:dPr>
                          <m:e>
                            <m:r>
                              <a:rPr lang="en-US" altLang="zh-CN" sz="2000" b="0" i="1" smtClean="0">
                                <a:solidFill>
                                  <a:srgbClr val="00B050"/>
                                </a:solidFill>
                                <a:latin typeface="Cambria Math"/>
                              </a:rPr>
                              <m:t>𝐴</m:t>
                            </m:r>
                            <m:r>
                              <a:rPr lang="en-US" altLang="zh-CN" sz="2000" b="0" i="1" smtClean="0">
                                <a:solidFill>
                                  <a:srgbClr val="00B050"/>
                                </a:solidFill>
                                <a:latin typeface="Cambria Math"/>
                              </a:rPr>
                              <m:t>+</m:t>
                            </m:r>
                            <m:r>
                              <a:rPr lang="en-US" altLang="zh-CN" sz="2000" b="0" i="1" smtClean="0">
                                <a:solidFill>
                                  <a:srgbClr val="00B050"/>
                                </a:solidFill>
                                <a:latin typeface="Cambria Math"/>
                              </a:rPr>
                              <m:t>𝐵</m:t>
                            </m:r>
                          </m:e>
                        </m:d>
                        <m:r>
                          <a:rPr lang="en-US" altLang="zh-CN" sz="2000" b="0" i="1" smtClean="0">
                            <a:solidFill>
                              <a:srgbClr val="00B050"/>
                            </a:solidFill>
                            <a:latin typeface="Cambria Math"/>
                          </a:rPr>
                          <m:t>𝑥</m:t>
                        </m:r>
                        <m:r>
                          <a:rPr lang="en-US" altLang="zh-CN" sz="2000" b="0" i="1" smtClean="0">
                            <a:solidFill>
                              <a:srgbClr val="00B050"/>
                            </a:solidFill>
                            <a:latin typeface="Cambria Math"/>
                          </a:rPr>
                          <m:t>′</m:t>
                        </m:r>
                      </m:oMath>
                    </a14:m>
                    <a:endParaRPr lang="zh-CN" altLang="en-US" sz="2000" dirty="0">
                      <a:solidFill>
                        <a:srgbClr val="00B05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122728" y="3717032"/>
                    <a:ext cx="3011337" cy="400110"/>
                  </a:xfrm>
                  <a:prstGeom prst="rect">
                    <a:avLst/>
                  </a:prstGeom>
                  <a:blipFill rotWithShape="1">
                    <a:blip r:embed="rId5"/>
                    <a:stretch>
                      <a:fillRect l="-2024" t="-10769" b="-24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62689" y="4109010"/>
                    <a:ext cx="3354701" cy="400110"/>
                  </a:xfrm>
                  <a:prstGeom prst="rect">
                    <a:avLst/>
                  </a:prstGeom>
                  <a:noFill/>
                </p:spPr>
                <p:txBody>
                  <a:bodyPr wrap="non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𝐷</m:t>
                            </m:r>
                          </m:e>
                          <m:sub>
                            <m:r>
                              <a:rPr lang="en-US" altLang="zh-CN" sz="2000" i="1">
                                <a:latin typeface="Cambria Math"/>
                              </a:rPr>
                              <m:t>𝐴</m:t>
                            </m:r>
                          </m:sub>
                        </m:sSub>
                        <m:r>
                          <a:rPr lang="en-US" altLang="zh-CN" sz="2000" i="1">
                            <a:latin typeface="Cambria Math"/>
                          </a:rPr>
                          <m:t> </m:t>
                        </m:r>
                      </m:oMath>
                    </a14:m>
                    <a:r>
                      <a:rPr lang="zh-CN" altLang="en-US" sz="2000" b="0" dirty="0" smtClean="0"/>
                      <a:t>输入方程：</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𝐷</m:t>
                            </m:r>
                          </m:e>
                          <m:sub>
                            <m:r>
                              <a:rPr lang="en-US" altLang="zh-CN" sz="2000" i="1">
                                <a:latin typeface="Cambria Math"/>
                              </a:rPr>
                              <m:t>𝐴</m:t>
                            </m:r>
                          </m:sub>
                        </m:sSub>
                        <m:r>
                          <a:rPr lang="en-US" altLang="zh-CN" sz="2000" b="0" i="1" smtClean="0">
                            <a:latin typeface="Cambria Math"/>
                          </a:rPr>
                          <m:t>=</m:t>
                        </m:r>
                        <m:r>
                          <a:rPr lang="en-US" altLang="zh-CN" sz="2000" b="0" i="1" smtClean="0">
                            <a:latin typeface="Cambria Math"/>
                          </a:rPr>
                          <m:t>𝐴𝑥</m:t>
                        </m:r>
                        <m:r>
                          <a:rPr lang="en-US" altLang="zh-CN" sz="2000" b="0" i="1" smtClean="0">
                            <a:latin typeface="Cambria Math"/>
                          </a:rPr>
                          <m:t>+</m:t>
                        </m:r>
                        <m:r>
                          <a:rPr lang="en-US" altLang="zh-CN" sz="2000" b="0" i="1" smtClean="0">
                            <a:latin typeface="Cambria Math"/>
                          </a:rPr>
                          <m:t>𝐵𝑥</m:t>
                        </m:r>
                      </m:oMath>
                    </a14:m>
                    <a:endParaRPr lang="zh-CN" alt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762689" y="4109010"/>
                    <a:ext cx="3354701" cy="400110"/>
                  </a:xfrm>
                  <a:prstGeom prst="rect">
                    <a:avLst/>
                  </a:prstGeom>
                  <a:blipFill rotWithShape="1">
                    <a:blip r:embed="rId6"/>
                    <a:stretch>
                      <a:fillRect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62689" y="4509120"/>
                    <a:ext cx="2840073" cy="400110"/>
                  </a:xfrm>
                  <a:prstGeom prst="rect">
                    <a:avLst/>
                  </a:prstGeom>
                  <a:noFill/>
                </p:spPr>
                <p:txBody>
                  <a:bodyPr wrap="none" rtlCol="0">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a:rPr>
                              <m:t>𝐷</m:t>
                            </m:r>
                          </m:e>
                          <m:sub>
                            <m:r>
                              <a:rPr lang="en-US" altLang="zh-CN" sz="2000" b="0" i="1" smtClean="0">
                                <a:latin typeface="Cambria Math"/>
                              </a:rPr>
                              <m:t>𝐵</m:t>
                            </m:r>
                          </m:sub>
                        </m:sSub>
                        <m:r>
                          <a:rPr lang="en-US" altLang="zh-CN" sz="2000" i="1">
                            <a:latin typeface="Cambria Math"/>
                          </a:rPr>
                          <m:t> </m:t>
                        </m:r>
                      </m:oMath>
                    </a14:m>
                    <a:r>
                      <a:rPr lang="zh-CN" altLang="en-US" sz="2000" b="0" dirty="0" smtClean="0"/>
                      <a:t>输入方程：</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a:rPr>
                              <m:t>𝐷</m:t>
                            </m:r>
                          </m:e>
                          <m:sub>
                            <m:r>
                              <a:rPr lang="en-US" altLang="zh-CN" sz="2000" b="0" i="1" smtClean="0">
                                <a:latin typeface="Cambria Math"/>
                              </a:rPr>
                              <m:t>𝐵</m:t>
                            </m:r>
                          </m:sub>
                        </m:sSub>
                        <m:r>
                          <a:rPr lang="en-US" altLang="zh-CN" sz="2000" b="0" i="1" smtClean="0">
                            <a:latin typeface="Cambria Math"/>
                          </a:rPr>
                          <m:t>=</m:t>
                        </m:r>
                        <m:r>
                          <a:rPr lang="en-US" altLang="zh-CN" sz="2000" b="0" i="1" smtClean="0">
                            <a:latin typeface="Cambria Math"/>
                          </a:rPr>
                          <m:t>𝐴</m:t>
                        </m:r>
                        <m:r>
                          <a:rPr lang="en-US" altLang="zh-CN" sz="2000" b="0" i="1" smtClean="0">
                            <a:latin typeface="Cambria Math"/>
                          </a:rPr>
                          <m:t>′</m:t>
                        </m:r>
                        <m:r>
                          <a:rPr lang="en-US" altLang="zh-CN" sz="2000" b="0" i="1" smtClean="0">
                            <a:latin typeface="Cambria Math"/>
                          </a:rPr>
                          <m:t>𝑥</m:t>
                        </m:r>
                      </m:oMath>
                    </a14:m>
                    <a:endParaRPr lang="zh-CN" alt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762689" y="4509120"/>
                    <a:ext cx="2840073" cy="400110"/>
                  </a:xfrm>
                  <a:prstGeom prst="rect">
                    <a:avLst/>
                  </a:prstGeom>
                  <a:blipFill rotWithShape="1">
                    <a:blip r:embed="rId7"/>
                    <a:stretch>
                      <a:fillRect t="-10769" b="-24615"/>
                    </a:stretch>
                  </a:blipFill>
                </p:spPr>
                <p:txBody>
                  <a:bodyPr/>
                  <a:lstStyle/>
                  <a:p>
                    <a:r>
                      <a:rPr lang="zh-CN" altLang="en-US">
                        <a:noFill/>
                      </a:rPr>
                      <a:t> </a:t>
                    </a:r>
                  </a:p>
                </p:txBody>
              </p:sp>
            </mc:Fallback>
          </mc:AlternateContent>
          <p:sp>
            <p:nvSpPr>
              <p:cNvPr id="11" name="左大括号 10"/>
              <p:cNvSpPr/>
              <p:nvPr/>
            </p:nvSpPr>
            <p:spPr bwMode="auto">
              <a:xfrm>
                <a:off x="611560" y="3908676"/>
                <a:ext cx="144016" cy="960484"/>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cxnSp>
          <p:nvCxnSpPr>
            <p:cNvPr id="18" name="直接箭头连接符 17"/>
            <p:cNvCxnSpPr/>
            <p:nvPr/>
          </p:nvCxnSpPr>
          <p:spPr bwMode="auto">
            <a:xfrm flipV="1">
              <a:off x="2628396" y="784108"/>
              <a:ext cx="5327980" cy="3333034"/>
            </a:xfrm>
            <a:prstGeom prst="straightConnector1">
              <a:avLst/>
            </a:prstGeom>
            <a:solidFill>
              <a:schemeClr val="accent1"/>
            </a:solidFill>
            <a:ln w="9525" cap="flat" cmpd="sng" algn="ctr">
              <a:solidFill>
                <a:srgbClr val="FF0000"/>
              </a:solidFill>
              <a:prstDash val="dash"/>
              <a:miter lim="800000"/>
              <a:headEnd type="oval" w="med" len="med"/>
              <a:tailEnd type="triangle" w="med" len="med"/>
            </a:ln>
            <a:effectLst/>
          </p:spPr>
        </p:cxnSp>
        <p:cxnSp>
          <p:nvCxnSpPr>
            <p:cNvPr id="19" name="直接箭头连接符 18"/>
            <p:cNvCxnSpPr/>
            <p:nvPr/>
          </p:nvCxnSpPr>
          <p:spPr bwMode="auto">
            <a:xfrm flipV="1">
              <a:off x="2652232" y="2450625"/>
              <a:ext cx="5304144" cy="2109302"/>
            </a:xfrm>
            <a:prstGeom prst="straightConnector1">
              <a:avLst/>
            </a:prstGeom>
            <a:solidFill>
              <a:schemeClr val="accent1"/>
            </a:solidFill>
            <a:ln w="9525" cap="flat" cmpd="sng" algn="ctr">
              <a:solidFill>
                <a:srgbClr val="FF0000"/>
              </a:solidFill>
              <a:prstDash val="dash"/>
              <a:miter lim="800000"/>
              <a:headEnd type="oval" w="med" len="med"/>
              <a:tailEnd type="triangle" w="med" len="med"/>
            </a:ln>
            <a:effectLst/>
          </p:spPr>
        </p:cxnSp>
      </p:grpSp>
      <p:grpSp>
        <p:nvGrpSpPr>
          <p:cNvPr id="37" name="组合 36"/>
          <p:cNvGrpSpPr/>
          <p:nvPr/>
        </p:nvGrpSpPr>
        <p:grpSpPr>
          <a:xfrm>
            <a:off x="611560" y="784108"/>
            <a:ext cx="8136904" cy="5976662"/>
            <a:chOff x="611560" y="784108"/>
            <a:chExt cx="8136904" cy="5976662"/>
          </a:xfrm>
        </p:grpSpPr>
        <p:grpSp>
          <p:nvGrpSpPr>
            <p:cNvPr id="36" name="组合 35"/>
            <p:cNvGrpSpPr/>
            <p:nvPr/>
          </p:nvGrpSpPr>
          <p:grpSpPr>
            <a:xfrm>
              <a:off x="611560" y="5445224"/>
              <a:ext cx="4253388" cy="1315546"/>
              <a:chOff x="611560" y="5445224"/>
              <a:chExt cx="4253388" cy="1315546"/>
            </a:xfrm>
          </p:grpSpPr>
          <mc:AlternateContent xmlns:mc="http://schemas.openxmlformats.org/markup-compatibility/2006" xmlns:a14="http://schemas.microsoft.com/office/drawing/2010/main">
            <mc:Choice Requires="a14">
              <p:sp>
                <p:nvSpPr>
                  <p:cNvPr id="13" name="TextBox 12"/>
                  <p:cNvSpPr txBox="1"/>
                  <p:nvPr/>
                </p:nvSpPr>
                <p:spPr>
                  <a:xfrm>
                    <a:off x="1126173" y="5445224"/>
                    <a:ext cx="3052118" cy="400110"/>
                  </a:xfrm>
                  <a:prstGeom prst="rect">
                    <a:avLst/>
                  </a:prstGeom>
                  <a:noFill/>
                </p:spPr>
                <p:txBody>
                  <a:bodyPr wrap="none" rtlCol="0">
                    <a:spAutoFit/>
                  </a:bodyPr>
                  <a:lstStyle/>
                  <a:p>
                    <a:r>
                      <a:rPr lang="zh-CN" altLang="en-US" sz="2000" b="1" dirty="0" smtClean="0"/>
                      <a:t>输出方程：</a:t>
                    </a:r>
                    <a14:m>
                      <m:oMath xmlns:m="http://schemas.openxmlformats.org/officeDocument/2006/math">
                        <m:r>
                          <a:rPr lang="en-US" altLang="zh-CN" sz="2000" b="1" i="1" smtClean="0">
                            <a:solidFill>
                              <a:srgbClr val="00B050"/>
                            </a:solidFill>
                            <a:latin typeface="Cambria Math"/>
                          </a:rPr>
                          <m:t>𝒚</m:t>
                        </m:r>
                        <m:r>
                          <a:rPr lang="en-US" altLang="zh-CN" sz="2000" b="1" i="1" smtClean="0">
                            <a:solidFill>
                              <a:srgbClr val="00B050"/>
                            </a:solidFill>
                            <a:latin typeface="Cambria Math"/>
                          </a:rPr>
                          <m:t>=</m:t>
                        </m:r>
                        <m:d>
                          <m:dPr>
                            <m:ctrlPr>
                              <a:rPr lang="en-US" altLang="zh-CN" sz="2000" b="1" i="1" smtClean="0">
                                <a:solidFill>
                                  <a:srgbClr val="00B050"/>
                                </a:solidFill>
                                <a:latin typeface="Cambria Math" panose="02040503050406030204" pitchFamily="18" charset="0"/>
                              </a:rPr>
                            </m:ctrlPr>
                          </m:dPr>
                          <m:e>
                            <m:r>
                              <a:rPr lang="en-US" altLang="zh-CN" sz="2000" b="1" i="1" smtClean="0">
                                <a:solidFill>
                                  <a:srgbClr val="00B050"/>
                                </a:solidFill>
                                <a:latin typeface="Cambria Math"/>
                              </a:rPr>
                              <m:t>𝑨</m:t>
                            </m:r>
                            <m:r>
                              <a:rPr lang="en-US" altLang="zh-CN" sz="2000" b="1" i="1" smtClean="0">
                                <a:solidFill>
                                  <a:srgbClr val="00B050"/>
                                </a:solidFill>
                                <a:latin typeface="Cambria Math"/>
                              </a:rPr>
                              <m:t>+</m:t>
                            </m:r>
                            <m:r>
                              <a:rPr lang="en-US" altLang="zh-CN" sz="2000" b="1" i="1" smtClean="0">
                                <a:solidFill>
                                  <a:srgbClr val="00B050"/>
                                </a:solidFill>
                                <a:latin typeface="Cambria Math"/>
                              </a:rPr>
                              <m:t>𝑩</m:t>
                            </m:r>
                          </m:e>
                        </m:d>
                        <m:r>
                          <a:rPr lang="en-US" altLang="zh-CN" sz="2000" b="1" i="1" smtClean="0">
                            <a:solidFill>
                              <a:srgbClr val="00B050"/>
                            </a:solidFill>
                            <a:latin typeface="Cambria Math"/>
                          </a:rPr>
                          <m:t>𝒙</m:t>
                        </m:r>
                        <m:r>
                          <a:rPr lang="en-US" altLang="zh-CN" sz="2000" b="1" i="1" smtClean="0">
                            <a:solidFill>
                              <a:srgbClr val="00B050"/>
                            </a:solidFill>
                            <a:latin typeface="Cambria Math"/>
                          </a:rPr>
                          <m:t>′</m:t>
                        </m:r>
                      </m:oMath>
                    </a14:m>
                    <a:endParaRPr lang="zh-CN" altLang="en-US" sz="2000" b="1" dirty="0">
                      <a:solidFill>
                        <a:srgbClr val="00B05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126173" y="5445224"/>
                    <a:ext cx="3052118" cy="400110"/>
                  </a:xfrm>
                  <a:prstGeom prst="rect">
                    <a:avLst/>
                  </a:prstGeom>
                  <a:blipFill rotWithShape="1">
                    <a:blip r:embed="rId8"/>
                    <a:stretch>
                      <a:fillRect l="-2200"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66134" y="5889556"/>
                    <a:ext cx="4098814" cy="400110"/>
                  </a:xfrm>
                  <a:prstGeom prst="rect">
                    <a:avLst/>
                  </a:prstGeom>
                  <a:noFill/>
                </p:spPr>
                <p:txBody>
                  <a:bodyPr wrap="none" rtlCol="0">
                    <a:spAutoFit/>
                  </a:bodyPr>
                  <a:lstStyle/>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a:latin typeface="Cambria Math"/>
                              </a:rPr>
                              <m:t>𝑫</m:t>
                            </m:r>
                          </m:e>
                          <m:sub>
                            <m:r>
                              <a:rPr lang="en-US" altLang="zh-CN" sz="2000" b="1" i="1">
                                <a:latin typeface="Cambria Math"/>
                              </a:rPr>
                              <m:t>𝑨</m:t>
                            </m:r>
                          </m:sub>
                        </m:sSub>
                        <m:r>
                          <a:rPr lang="en-US" altLang="zh-CN" sz="2000" b="1" i="1">
                            <a:latin typeface="Cambria Math"/>
                          </a:rPr>
                          <m:t> </m:t>
                        </m:r>
                      </m:oMath>
                    </a14:m>
                    <a:r>
                      <a:rPr lang="zh-CN" altLang="en-US" sz="2000" b="1" dirty="0" smtClean="0"/>
                      <a:t>状态方程：</a:t>
                    </a:r>
                    <a14:m>
                      <m:oMath xmlns:m="http://schemas.openxmlformats.org/officeDocument/2006/math">
                        <m:r>
                          <a:rPr lang="en-US" altLang="zh-CN" sz="2000" b="1" i="1" smtClean="0">
                            <a:solidFill>
                              <a:srgbClr val="00B050"/>
                            </a:solidFill>
                            <a:latin typeface="Cambria Math"/>
                          </a:rPr>
                          <m:t>𝑨</m:t>
                        </m:r>
                        <m:r>
                          <a:rPr lang="en-US" altLang="zh-CN" sz="2000" b="1" i="1" smtClean="0">
                            <a:solidFill>
                              <a:srgbClr val="00B050"/>
                            </a:solidFill>
                            <a:latin typeface="Cambria Math"/>
                          </a:rPr>
                          <m:t>(</m:t>
                        </m:r>
                        <m:r>
                          <a:rPr lang="en-US" altLang="zh-CN" sz="2000" b="1" i="1" smtClean="0">
                            <a:solidFill>
                              <a:srgbClr val="00B050"/>
                            </a:solidFill>
                            <a:latin typeface="Cambria Math"/>
                          </a:rPr>
                          <m:t>𝒕</m:t>
                        </m:r>
                        <m:r>
                          <a:rPr lang="en-US" altLang="zh-CN" sz="2000" b="1" i="1" smtClean="0">
                            <a:solidFill>
                              <a:srgbClr val="00B050"/>
                            </a:solidFill>
                            <a:latin typeface="Cambria Math"/>
                          </a:rPr>
                          <m:t>+</m:t>
                        </m:r>
                        <m:r>
                          <a:rPr lang="en-US" altLang="zh-CN" sz="2000" b="1" i="1" smtClean="0">
                            <a:solidFill>
                              <a:srgbClr val="00B050"/>
                            </a:solidFill>
                            <a:latin typeface="Cambria Math"/>
                          </a:rPr>
                          <m:t>𝟏</m:t>
                        </m:r>
                        <m:r>
                          <a:rPr lang="en-US" altLang="zh-CN" sz="2000" b="1" i="1" smtClean="0">
                            <a:solidFill>
                              <a:srgbClr val="00B050"/>
                            </a:solidFill>
                            <a:latin typeface="Cambria Math"/>
                          </a:rPr>
                          <m:t>)=</m:t>
                        </m:r>
                        <m:r>
                          <a:rPr lang="en-US" altLang="zh-CN" sz="2000" b="1" i="1" smtClean="0">
                            <a:solidFill>
                              <a:srgbClr val="00B050"/>
                            </a:solidFill>
                            <a:latin typeface="Cambria Math"/>
                          </a:rPr>
                          <m:t>𝑨𝒙</m:t>
                        </m:r>
                        <m:r>
                          <a:rPr lang="en-US" altLang="zh-CN" sz="2000" b="1" i="1" smtClean="0">
                            <a:solidFill>
                              <a:srgbClr val="00B050"/>
                            </a:solidFill>
                            <a:latin typeface="Cambria Math"/>
                          </a:rPr>
                          <m:t>+</m:t>
                        </m:r>
                        <m:r>
                          <a:rPr lang="en-US" altLang="zh-CN" sz="2000" b="1" i="1" smtClean="0">
                            <a:solidFill>
                              <a:srgbClr val="00B050"/>
                            </a:solidFill>
                            <a:latin typeface="Cambria Math"/>
                          </a:rPr>
                          <m:t>𝑩𝒙</m:t>
                        </m:r>
                      </m:oMath>
                    </a14:m>
                    <a:endParaRPr lang="zh-CN" altLang="en-US" sz="2000" b="1" dirty="0">
                      <a:solidFill>
                        <a:srgbClr val="00B05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766134" y="5889556"/>
                    <a:ext cx="4098814" cy="400110"/>
                  </a:xfrm>
                  <a:prstGeom prst="rect">
                    <a:avLst/>
                  </a:prstGeom>
                  <a:blipFill rotWithShape="1">
                    <a:blip r:embed="rId9"/>
                    <a:stretch>
                      <a:fillRect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66134" y="6360660"/>
                    <a:ext cx="3551998" cy="400110"/>
                  </a:xfrm>
                  <a:prstGeom prst="rect">
                    <a:avLst/>
                  </a:prstGeom>
                  <a:noFill/>
                </p:spPr>
                <p:txBody>
                  <a:bodyPr wrap="none" rtlCol="0">
                    <a:spAutoFit/>
                  </a:bodyPr>
                  <a:lstStyle/>
                  <a:p>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a:latin typeface="Cambria Math"/>
                              </a:rPr>
                              <m:t>𝑫</m:t>
                            </m:r>
                          </m:e>
                          <m:sub>
                            <m:r>
                              <a:rPr lang="en-US" altLang="zh-CN" sz="2000" b="1" i="1" smtClean="0">
                                <a:latin typeface="Cambria Math"/>
                              </a:rPr>
                              <m:t>𝑩</m:t>
                            </m:r>
                          </m:sub>
                        </m:sSub>
                        <m:r>
                          <a:rPr lang="en-US" altLang="zh-CN" sz="2000" b="1" i="1">
                            <a:latin typeface="Cambria Math"/>
                          </a:rPr>
                          <m:t> </m:t>
                        </m:r>
                      </m:oMath>
                    </a14:m>
                    <a:r>
                      <a:rPr lang="zh-CN" altLang="en-US" sz="2000" b="1" dirty="0" smtClean="0"/>
                      <a:t>状态方程：</a:t>
                    </a:r>
                    <a14:m>
                      <m:oMath xmlns:m="http://schemas.openxmlformats.org/officeDocument/2006/math">
                        <m:r>
                          <a:rPr lang="en-US" altLang="zh-CN" sz="2000" b="1" i="1" smtClean="0">
                            <a:solidFill>
                              <a:srgbClr val="00B050"/>
                            </a:solidFill>
                            <a:latin typeface="Cambria Math"/>
                          </a:rPr>
                          <m:t>𝑩</m:t>
                        </m:r>
                        <m:r>
                          <a:rPr lang="en-US" altLang="zh-CN" sz="2000" b="1" i="1" smtClean="0">
                            <a:solidFill>
                              <a:srgbClr val="00B050"/>
                            </a:solidFill>
                            <a:latin typeface="Cambria Math"/>
                          </a:rPr>
                          <m:t>(</m:t>
                        </m:r>
                        <m:r>
                          <a:rPr lang="en-US" altLang="zh-CN" sz="2000" b="1" i="1" smtClean="0">
                            <a:solidFill>
                              <a:srgbClr val="00B050"/>
                            </a:solidFill>
                            <a:latin typeface="Cambria Math"/>
                          </a:rPr>
                          <m:t>𝒕</m:t>
                        </m:r>
                        <m:r>
                          <a:rPr lang="en-US" altLang="zh-CN" sz="2000" b="1" i="1" smtClean="0">
                            <a:solidFill>
                              <a:srgbClr val="00B050"/>
                            </a:solidFill>
                            <a:latin typeface="Cambria Math"/>
                          </a:rPr>
                          <m:t>+</m:t>
                        </m:r>
                        <m:r>
                          <a:rPr lang="en-US" altLang="zh-CN" sz="2000" b="1" i="1" smtClean="0">
                            <a:solidFill>
                              <a:srgbClr val="00B050"/>
                            </a:solidFill>
                            <a:latin typeface="Cambria Math"/>
                          </a:rPr>
                          <m:t>𝟏</m:t>
                        </m:r>
                        <m:r>
                          <a:rPr lang="en-US" altLang="zh-CN" sz="2000" b="1" i="1" smtClean="0">
                            <a:solidFill>
                              <a:srgbClr val="00B050"/>
                            </a:solidFill>
                            <a:latin typeface="Cambria Math"/>
                          </a:rPr>
                          <m:t>)=</m:t>
                        </m:r>
                        <m:r>
                          <a:rPr lang="en-US" altLang="zh-CN" sz="2000" b="1" i="1" smtClean="0">
                            <a:solidFill>
                              <a:srgbClr val="00B050"/>
                            </a:solidFill>
                            <a:latin typeface="Cambria Math"/>
                          </a:rPr>
                          <m:t>𝑨</m:t>
                        </m:r>
                        <m:r>
                          <a:rPr lang="en-US" altLang="zh-CN" sz="2000" b="1" i="1" smtClean="0">
                            <a:solidFill>
                              <a:srgbClr val="00B050"/>
                            </a:solidFill>
                            <a:latin typeface="Cambria Math"/>
                          </a:rPr>
                          <m:t>′</m:t>
                        </m:r>
                        <m:r>
                          <a:rPr lang="en-US" altLang="zh-CN" sz="2000" b="1" i="1" smtClean="0">
                            <a:solidFill>
                              <a:srgbClr val="00B050"/>
                            </a:solidFill>
                            <a:latin typeface="Cambria Math"/>
                          </a:rPr>
                          <m:t>𝒙</m:t>
                        </m:r>
                      </m:oMath>
                    </a14:m>
                    <a:endParaRPr lang="zh-CN" altLang="en-US" sz="2000" b="1" dirty="0">
                      <a:solidFill>
                        <a:srgbClr val="00B05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766134" y="6360660"/>
                    <a:ext cx="3551998" cy="400110"/>
                  </a:xfrm>
                  <a:prstGeom prst="rect">
                    <a:avLst/>
                  </a:prstGeom>
                  <a:blipFill rotWithShape="1">
                    <a:blip r:embed="rId10"/>
                    <a:stretch>
                      <a:fillRect t="-10606" b="-22727"/>
                    </a:stretch>
                  </a:blipFill>
                </p:spPr>
                <p:txBody>
                  <a:bodyPr/>
                  <a:lstStyle/>
                  <a:p>
                    <a:r>
                      <a:rPr lang="zh-CN" altLang="en-US">
                        <a:noFill/>
                      </a:rPr>
                      <a:t> </a:t>
                    </a:r>
                  </a:p>
                </p:txBody>
              </p:sp>
            </mc:Fallback>
          </mc:AlternateContent>
          <p:sp>
            <p:nvSpPr>
              <p:cNvPr id="16" name="左大括号 15"/>
              <p:cNvSpPr/>
              <p:nvPr/>
            </p:nvSpPr>
            <p:spPr bwMode="auto">
              <a:xfrm>
                <a:off x="611560" y="5564860"/>
                <a:ext cx="144016" cy="1137600"/>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cxnSp>
          <p:nvCxnSpPr>
            <p:cNvPr id="22" name="直接箭头连接符 21"/>
            <p:cNvCxnSpPr/>
            <p:nvPr/>
          </p:nvCxnSpPr>
          <p:spPr bwMode="auto">
            <a:xfrm flipV="1">
              <a:off x="3275856" y="784108"/>
              <a:ext cx="5472608" cy="5105448"/>
            </a:xfrm>
            <a:prstGeom prst="straightConnector1">
              <a:avLst/>
            </a:prstGeom>
            <a:solidFill>
              <a:schemeClr val="accent1"/>
            </a:solidFill>
            <a:ln w="9525" cap="flat" cmpd="sng" algn="ctr">
              <a:solidFill>
                <a:srgbClr val="00B050"/>
              </a:solidFill>
              <a:prstDash val="dash"/>
              <a:miter lim="800000"/>
              <a:headEnd type="oval" w="med" len="med"/>
              <a:tailEnd type="triangle" w="med" len="med"/>
            </a:ln>
            <a:effectLst/>
          </p:spPr>
        </p:cxnSp>
        <p:cxnSp>
          <p:nvCxnSpPr>
            <p:cNvPr id="25" name="直接箭头连接符 24"/>
            <p:cNvCxnSpPr/>
            <p:nvPr/>
          </p:nvCxnSpPr>
          <p:spPr bwMode="auto">
            <a:xfrm flipV="1">
              <a:off x="3275856" y="2450625"/>
              <a:ext cx="5472608" cy="3910035"/>
            </a:xfrm>
            <a:prstGeom prst="straightConnector1">
              <a:avLst/>
            </a:prstGeom>
            <a:solidFill>
              <a:schemeClr val="accent1"/>
            </a:solidFill>
            <a:ln w="9525" cap="flat" cmpd="sng" algn="ctr">
              <a:solidFill>
                <a:srgbClr val="00B050"/>
              </a:solidFill>
              <a:prstDash val="dash"/>
              <a:miter lim="800000"/>
              <a:headEnd type="oval" w="med" len="med"/>
              <a:tailEnd type="triangle" w="med" len="med"/>
            </a:ln>
            <a:effectLst/>
          </p:spPr>
        </p:cxnSp>
      </p:grpSp>
      <p:sp>
        <p:nvSpPr>
          <p:cNvPr id="17" name="下箭头 16"/>
          <p:cNvSpPr/>
          <p:nvPr/>
        </p:nvSpPr>
        <p:spPr bwMode="auto">
          <a:xfrm>
            <a:off x="7380312" y="4109010"/>
            <a:ext cx="432048" cy="600165"/>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41903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323528" y="74712"/>
            <a:ext cx="8460110" cy="762000"/>
          </a:xfrm>
        </p:spPr>
        <p:txBody>
          <a:bodyPr/>
          <a:lstStyle/>
          <a:p>
            <a:pPr eaLnBrk="1" hangingPunct="1"/>
            <a:r>
              <a:rPr lang="zh-CN" altLang="en-US" dirty="0" smtClean="0"/>
              <a:t>例</a:t>
            </a:r>
            <a:r>
              <a:rPr lang="en-US" altLang="zh-CN" dirty="0" smtClean="0"/>
              <a:t>1</a:t>
            </a:r>
            <a:r>
              <a:rPr lang="zh-CN" altLang="en-US" dirty="0" smtClean="0"/>
              <a:t>：</a:t>
            </a:r>
            <a:r>
              <a:rPr lang="zh-CN" altLang="en-US" dirty="0" smtClean="0"/>
              <a:t>带有</a:t>
            </a:r>
            <a:r>
              <a:rPr lang="en-US" altLang="zh-CN" dirty="0" smtClean="0"/>
              <a:t>D</a:t>
            </a:r>
            <a:r>
              <a:rPr lang="zh-CN" altLang="en-US" dirty="0" smtClean="0"/>
              <a:t>触发器的时序电路分析</a:t>
            </a:r>
            <a:endParaRPr lang="en-US" altLang="zh-CN" dirty="0" smtClean="0"/>
          </a:p>
        </p:txBody>
      </p:sp>
      <p:pic>
        <p:nvPicPr>
          <p:cNvPr id="4" name="Picture 4" descr="AACFLQL0"/>
          <p:cNvPicPr>
            <a:picLocks noChangeAspect="1" noChangeArrowheads="1"/>
          </p:cNvPicPr>
          <p:nvPr/>
        </p:nvPicPr>
        <p:blipFill rotWithShape="1">
          <a:blip r:embed="rId3">
            <a:extLst>
              <a:ext uri="{28A0092B-C50C-407E-A947-70E740481C1C}">
                <a14:useLocalDpi xmlns:a14="http://schemas.microsoft.com/office/drawing/2010/main" val="0"/>
              </a:ext>
            </a:extLst>
          </a:blip>
          <a:srcRect b="5478"/>
          <a:stretch/>
        </p:blipFill>
        <p:spPr bwMode="auto">
          <a:xfrm>
            <a:off x="36671" y="962950"/>
            <a:ext cx="8567778" cy="5868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07504" y="981889"/>
                <a:ext cx="5815310" cy="430887"/>
              </a:xfrm>
              <a:prstGeom prst="rect">
                <a:avLst/>
              </a:prstGeom>
              <a:noFill/>
            </p:spPr>
            <p:txBody>
              <a:bodyPr wrap="none" rtlCol="0">
                <a:spAutoFit/>
              </a:bodyPr>
              <a:lstStyle/>
              <a:p>
                <a:pPr marL="457200" indent="-457200">
                  <a:buFont typeface="+mj-ea"/>
                  <a:buAutoNum type="circleNumDbPlain"/>
                </a:pPr>
                <a:r>
                  <a:rPr lang="zh-CN" altLang="en-US" sz="2200" dirty="0" smtClean="0">
                    <a:solidFill>
                      <a:srgbClr val="0070C0"/>
                    </a:solidFill>
                  </a:rPr>
                  <a:t>由</a:t>
                </a:r>
                <a:r>
                  <a:rPr lang="zh-CN" altLang="en-US" sz="2200" b="1" dirty="0" smtClean="0">
                    <a:solidFill>
                      <a:srgbClr val="FF0000"/>
                    </a:solidFill>
                  </a:rPr>
                  <a:t>逻辑图</a:t>
                </a:r>
                <a:r>
                  <a:rPr lang="zh-CN" altLang="en-US" sz="2200" dirty="0">
                    <a:solidFill>
                      <a:srgbClr val="0070C0"/>
                    </a:solidFill>
                  </a:rPr>
                  <a:t>可得</a:t>
                </a:r>
                <a:r>
                  <a:rPr lang="zh-CN" altLang="en-US" sz="2200" b="1" dirty="0" smtClean="0">
                    <a:solidFill>
                      <a:srgbClr val="0070C0"/>
                    </a:solidFill>
                  </a:rPr>
                  <a:t>输入方程</a:t>
                </a:r>
                <a:r>
                  <a:rPr lang="zh-CN" altLang="en-US" sz="2200" dirty="0" smtClean="0">
                    <a:solidFill>
                      <a:srgbClr val="0070C0"/>
                    </a:solidFill>
                  </a:rPr>
                  <a:t>：</a:t>
                </a:r>
                <a14:m>
                  <m:oMath xmlns:m="http://schemas.openxmlformats.org/officeDocument/2006/math">
                    <m:sSub>
                      <m:sSubPr>
                        <m:ctrlPr>
                          <a:rPr lang="en-US" altLang="zh-CN" sz="2200" b="1" i="1" smtClean="0">
                            <a:solidFill>
                              <a:srgbClr val="FF0000"/>
                            </a:solidFill>
                            <a:latin typeface="Cambria Math" panose="02040503050406030204" pitchFamily="18" charset="0"/>
                          </a:rPr>
                        </m:ctrlPr>
                      </m:sSubPr>
                      <m:e>
                        <m:r>
                          <a:rPr lang="en-US" altLang="zh-CN" sz="2200" b="1" i="1" smtClean="0">
                            <a:solidFill>
                              <a:srgbClr val="FF0000"/>
                            </a:solidFill>
                            <a:latin typeface="Cambria Math"/>
                          </a:rPr>
                          <m:t>𝑫</m:t>
                        </m:r>
                      </m:e>
                      <m:sub>
                        <m:r>
                          <a:rPr lang="en-US" altLang="zh-CN" sz="2200" b="1" i="1" smtClean="0">
                            <a:solidFill>
                              <a:srgbClr val="FF0000"/>
                            </a:solidFill>
                            <a:latin typeface="Cambria Math"/>
                          </a:rPr>
                          <m:t>𝑨</m:t>
                        </m:r>
                      </m:sub>
                    </m:sSub>
                    <m:r>
                      <a:rPr lang="en-US" altLang="zh-CN" sz="2200" b="1" i="1" smtClean="0">
                        <a:solidFill>
                          <a:srgbClr val="FF0000"/>
                        </a:solidFill>
                        <a:latin typeface="Cambria Math"/>
                      </a:rPr>
                      <m:t>=</m:t>
                    </m:r>
                    <m:r>
                      <a:rPr lang="en-US" altLang="zh-CN" sz="2200" b="1" i="1" smtClean="0">
                        <a:solidFill>
                          <a:srgbClr val="FF0000"/>
                        </a:solidFill>
                        <a:latin typeface="Cambria Math"/>
                      </a:rPr>
                      <m:t>𝑨</m:t>
                    </m:r>
                    <m:r>
                      <a:rPr lang="en-US" altLang="zh-CN" sz="2200" b="1" i="1" smtClean="0">
                        <a:solidFill>
                          <a:srgbClr val="FF0000"/>
                        </a:solidFill>
                        <a:latin typeface="Cambria Math"/>
                      </a:rPr>
                      <m:t>⊕</m:t>
                    </m:r>
                    <m:r>
                      <a:rPr lang="en-US" altLang="zh-CN" sz="2200" b="1" i="1" smtClean="0">
                        <a:solidFill>
                          <a:srgbClr val="FF0000"/>
                        </a:solidFill>
                        <a:latin typeface="Cambria Math"/>
                      </a:rPr>
                      <m:t>𝒙</m:t>
                    </m:r>
                    <m:r>
                      <a:rPr lang="en-US" altLang="zh-CN" sz="2200" b="1" i="1">
                        <a:solidFill>
                          <a:srgbClr val="FF0000"/>
                        </a:solidFill>
                        <a:latin typeface="Cambria Math"/>
                      </a:rPr>
                      <m:t>⊕</m:t>
                    </m:r>
                    <m:r>
                      <a:rPr lang="en-US" altLang="zh-CN" sz="2200" b="1" i="1" smtClean="0">
                        <a:solidFill>
                          <a:srgbClr val="FF0000"/>
                        </a:solidFill>
                        <a:latin typeface="Cambria Math"/>
                      </a:rPr>
                      <m:t>𝒚</m:t>
                    </m:r>
                  </m:oMath>
                </a14:m>
                <a:endParaRPr lang="zh-CN" altLang="en-US" sz="2200" b="1"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7504" y="981889"/>
                <a:ext cx="5815310" cy="430887"/>
              </a:xfrm>
              <a:prstGeom prst="rect">
                <a:avLst/>
              </a:prstGeom>
              <a:blipFill rotWithShape="0">
                <a:blip r:embed="rId4"/>
                <a:stretch>
                  <a:fillRect l="-943" t="-14085" b="-23944"/>
                </a:stretch>
              </a:blipFill>
            </p:spPr>
            <p:txBody>
              <a:bodyPr/>
              <a:lstStyle/>
              <a:p>
                <a:r>
                  <a:rPr lang="zh-CN" altLang="en-US">
                    <a:noFill/>
                  </a:rPr>
                  <a:t> </a:t>
                </a:r>
              </a:p>
            </p:txBody>
          </p:sp>
        </mc:Fallback>
      </mc:AlternateContent>
      <p:sp>
        <p:nvSpPr>
          <p:cNvPr id="6" name="TextBox 5"/>
          <p:cNvSpPr txBox="1"/>
          <p:nvPr/>
        </p:nvSpPr>
        <p:spPr>
          <a:xfrm>
            <a:off x="107504" y="4077072"/>
            <a:ext cx="6304931" cy="430887"/>
          </a:xfrm>
          <a:prstGeom prst="rect">
            <a:avLst/>
          </a:prstGeom>
          <a:noFill/>
        </p:spPr>
        <p:txBody>
          <a:bodyPr wrap="none" rtlCol="0">
            <a:spAutoFit/>
          </a:bodyPr>
          <a:lstStyle/>
          <a:p>
            <a:pPr marL="457200" indent="-457200">
              <a:buFont typeface="+mj-ea"/>
              <a:buAutoNum type="circleNumDbPlain" startAt="2"/>
            </a:pPr>
            <a:r>
              <a:rPr lang="zh-CN" altLang="en-US" sz="2200" dirty="0" smtClean="0">
                <a:solidFill>
                  <a:srgbClr val="0070C0"/>
                </a:solidFill>
              </a:rPr>
              <a:t>由触发器</a:t>
            </a:r>
            <a:r>
              <a:rPr lang="zh-CN" altLang="en-US" sz="2200" b="1" dirty="0" smtClean="0">
                <a:solidFill>
                  <a:srgbClr val="0070C0"/>
                </a:solidFill>
              </a:rPr>
              <a:t>特征方程</a:t>
            </a:r>
            <a:r>
              <a:rPr lang="zh-CN" altLang="en-US" sz="2200" dirty="0" smtClean="0">
                <a:solidFill>
                  <a:srgbClr val="0070C0"/>
                </a:solidFill>
              </a:rPr>
              <a:t>：可得</a:t>
            </a:r>
            <a:r>
              <a:rPr lang="zh-CN" altLang="en-US" sz="2200" b="1" dirty="0" smtClean="0">
                <a:solidFill>
                  <a:srgbClr val="FF0000"/>
                </a:solidFill>
              </a:rPr>
              <a:t>状态方程</a:t>
            </a:r>
            <a:r>
              <a:rPr lang="zh-CN" altLang="en-US" sz="2200" dirty="0" smtClean="0">
                <a:solidFill>
                  <a:srgbClr val="0070C0"/>
                </a:solidFill>
              </a:rPr>
              <a:t>，得到次态</a:t>
            </a:r>
            <a:endParaRPr lang="zh-CN" altLang="en-US" sz="2200" dirty="0">
              <a:solidFill>
                <a:srgbClr val="0070C0"/>
              </a:solidFill>
            </a:endParaRPr>
          </a:p>
        </p:txBody>
      </p:sp>
      <mc:AlternateContent xmlns:mc="http://schemas.openxmlformats.org/markup-compatibility/2006" xmlns:a14="http://schemas.microsoft.com/office/drawing/2010/main">
        <mc:Choice Requires="a14">
          <p:sp>
            <p:nvSpPr>
              <p:cNvPr id="3" name="矩形 2"/>
              <p:cNvSpPr/>
              <p:nvPr/>
            </p:nvSpPr>
            <p:spPr>
              <a:xfrm>
                <a:off x="3203848" y="4391230"/>
                <a:ext cx="2976328"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200" b="0" i="1" smtClean="0">
                          <a:latin typeface="Cambria Math"/>
                        </a:rPr>
                        <m:t>𝐴</m:t>
                      </m:r>
                      <m:r>
                        <a:rPr lang="en-US" altLang="zh-CN" sz="2200" b="0" i="1" smtClean="0">
                          <a:latin typeface="Cambria Math"/>
                        </a:rPr>
                        <m:t>(</m:t>
                      </m:r>
                      <m:r>
                        <a:rPr lang="en-US" altLang="zh-CN" sz="2200" b="0" i="1" smtClean="0">
                          <a:latin typeface="Cambria Math"/>
                        </a:rPr>
                        <m:t>𝑡</m:t>
                      </m:r>
                      <m:r>
                        <a:rPr lang="en-US" altLang="zh-CN" sz="2200" b="0" i="1" smtClean="0">
                          <a:latin typeface="Cambria Math"/>
                        </a:rPr>
                        <m:t>+1)=</m:t>
                      </m:r>
                      <m:r>
                        <a:rPr lang="en-US" altLang="zh-CN" sz="2200" i="1">
                          <a:latin typeface="Cambria Math"/>
                        </a:rPr>
                        <m:t>𝐴</m:t>
                      </m:r>
                      <m:r>
                        <a:rPr lang="en-US" altLang="zh-CN" sz="2200" i="1">
                          <a:latin typeface="Cambria Math"/>
                        </a:rPr>
                        <m:t>⊕</m:t>
                      </m:r>
                      <m:r>
                        <a:rPr lang="en-US" altLang="zh-CN" sz="2200" i="1">
                          <a:latin typeface="Cambria Math"/>
                        </a:rPr>
                        <m:t>𝑥</m:t>
                      </m:r>
                      <m:r>
                        <a:rPr lang="en-US" altLang="zh-CN" sz="2200" i="1">
                          <a:latin typeface="Cambria Math"/>
                        </a:rPr>
                        <m:t>⊕</m:t>
                      </m:r>
                      <m:r>
                        <a:rPr lang="en-US" altLang="zh-CN" sz="2200" i="1">
                          <a:latin typeface="Cambria Math"/>
                        </a:rPr>
                        <m:t>𝑦</m:t>
                      </m:r>
                    </m:oMath>
                  </m:oMathPara>
                </a14:m>
                <a:endParaRPr lang="zh-CN" altLang="en-US" sz="2200" dirty="0"/>
              </a:p>
            </p:txBody>
          </p:sp>
        </mc:Choice>
        <mc:Fallback xmlns="">
          <p:sp>
            <p:nvSpPr>
              <p:cNvPr id="3" name="矩形 2"/>
              <p:cNvSpPr>
                <a:spLocks noRot="1" noChangeAspect="1" noMove="1" noResize="1" noEditPoints="1" noAdjustHandles="1" noChangeArrowheads="1" noChangeShapeType="1" noTextEdit="1"/>
              </p:cNvSpPr>
              <p:nvPr/>
            </p:nvSpPr>
            <p:spPr>
              <a:xfrm>
                <a:off x="3203848" y="4391230"/>
                <a:ext cx="2976328" cy="430887"/>
              </a:xfrm>
              <a:prstGeom prst="rect">
                <a:avLst/>
              </a:prstGeom>
              <a:blipFill rotWithShape="1">
                <a:blip r:embed="rId5"/>
                <a:stretch>
                  <a:fillRect b="-18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25063" y="4437112"/>
                <a:ext cx="17347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en-US" altLang="zh-CN" sz="2000" dirty="0">
                          <a:cs typeface="Tahoma" pitchFamily="34" charset="0"/>
                        </a:rPr>
                        <m:t>Q</m:t>
                      </m:r>
                      <m:r>
                        <m:rPr>
                          <m:nor/>
                        </m:rPr>
                        <a:rPr lang="en-US" altLang="zh-CN" sz="2000" dirty="0">
                          <a:cs typeface="Tahoma" pitchFamily="34" charset="0"/>
                        </a:rPr>
                        <m:t>(</m:t>
                      </m:r>
                      <m:r>
                        <m:rPr>
                          <m:nor/>
                        </m:rPr>
                        <a:rPr lang="en-US" altLang="zh-CN" sz="2000" dirty="0">
                          <a:cs typeface="Tahoma" pitchFamily="34" charset="0"/>
                        </a:rPr>
                        <m:t>t</m:t>
                      </m:r>
                      <m:r>
                        <m:rPr>
                          <m:nor/>
                        </m:rPr>
                        <a:rPr lang="en-US" altLang="zh-CN" sz="2000" dirty="0">
                          <a:cs typeface="Tahoma" pitchFamily="34" charset="0"/>
                        </a:rPr>
                        <m:t> + 1) = </m:t>
                      </m:r>
                      <m:r>
                        <m:rPr>
                          <m:nor/>
                        </m:rPr>
                        <a:rPr lang="en-US" altLang="zh-CN" sz="2000" dirty="0">
                          <a:cs typeface="Tahoma" pitchFamily="34" charset="0"/>
                        </a:rPr>
                        <m:t>D</m:t>
                      </m:r>
                    </m:oMath>
                  </m:oMathPara>
                </a14:m>
                <a:endParaRPr lang="zh-CN" alt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1325063" y="4437112"/>
                <a:ext cx="1734769" cy="400110"/>
              </a:xfrm>
              <a:prstGeom prst="rect">
                <a:avLst/>
              </a:prstGeom>
              <a:blipFill rotWithShape="1">
                <a:blip r:embed="rId6"/>
                <a:stretch>
                  <a:fillRect b="-16667"/>
                </a:stretch>
              </a:blipFill>
            </p:spPr>
            <p:txBody>
              <a:bodyPr/>
              <a:lstStyle/>
              <a:p>
                <a:r>
                  <a:rPr lang="zh-CN" altLang="en-US">
                    <a:noFill/>
                  </a:rPr>
                  <a:t> </a:t>
                </a:r>
              </a:p>
            </p:txBody>
          </p:sp>
        </mc:Fallback>
      </mc:AlternateContent>
      <p:sp>
        <p:nvSpPr>
          <p:cNvPr id="5" name="右箭头 4"/>
          <p:cNvSpPr/>
          <p:nvPr/>
        </p:nvSpPr>
        <p:spPr bwMode="auto">
          <a:xfrm rot="19857557">
            <a:off x="4900057" y="3514108"/>
            <a:ext cx="1886868" cy="298165"/>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9" name="圆角右箭头 8"/>
          <p:cNvSpPr/>
          <p:nvPr/>
        </p:nvSpPr>
        <p:spPr bwMode="auto">
          <a:xfrm flipH="1" flipV="1">
            <a:off x="7452320" y="4624417"/>
            <a:ext cx="792088" cy="1196752"/>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0" name="灯片编号占位符 9"/>
          <p:cNvSpPr>
            <a:spLocks noGrp="1"/>
          </p:cNvSpPr>
          <p:nvPr>
            <p:ph type="sldNum" sz="quarter" idx="12"/>
          </p:nvPr>
        </p:nvSpPr>
        <p:spPr/>
        <p:txBody>
          <a:bodyPr/>
          <a:lstStyle/>
          <a:p>
            <a:pPr>
              <a:defRPr/>
            </a:pPr>
            <a:fld id="{EF27CFC5-7FD8-49A5-BC14-6A12B5DF6A48}" type="slidenum">
              <a:rPr lang="en-US" altLang="zh-CN" smtClean="0"/>
              <a:pPr>
                <a:defRPr/>
              </a:pPr>
              <a:t>26</a:t>
            </a:fld>
            <a:endParaRPr lang="en-US" altLang="zh-CN"/>
          </a:p>
        </p:txBody>
      </p:sp>
      <p:sp>
        <p:nvSpPr>
          <p:cNvPr id="7" name="TextBox 6"/>
          <p:cNvSpPr txBox="1"/>
          <p:nvPr/>
        </p:nvSpPr>
        <p:spPr>
          <a:xfrm>
            <a:off x="5822983" y="2844046"/>
            <a:ext cx="492443" cy="461665"/>
          </a:xfrm>
          <a:prstGeom prst="rect">
            <a:avLst/>
          </a:prstGeom>
          <a:noFill/>
        </p:spPr>
        <p:txBody>
          <a:bodyPr wrap="none" rtlCol="0">
            <a:spAutoFit/>
          </a:bodyPr>
          <a:lstStyle/>
          <a:p>
            <a:r>
              <a:rPr lang="zh-CN" altLang="en-US" b="1" dirty="0" smtClean="0"/>
              <a:t>③</a:t>
            </a:r>
            <a:endParaRPr lang="zh-CN" altLang="en-US" b="1" dirty="0"/>
          </a:p>
        </p:txBody>
      </p:sp>
      <p:sp>
        <p:nvSpPr>
          <p:cNvPr id="11" name="TextBox 10"/>
          <p:cNvSpPr txBox="1"/>
          <p:nvPr/>
        </p:nvSpPr>
        <p:spPr>
          <a:xfrm>
            <a:off x="7308304" y="4050946"/>
            <a:ext cx="1035861" cy="430887"/>
          </a:xfrm>
          <a:prstGeom prst="rect">
            <a:avLst/>
          </a:prstGeom>
          <a:noFill/>
        </p:spPr>
        <p:txBody>
          <a:bodyPr wrap="none" rtlCol="0">
            <a:spAutoFit/>
          </a:bodyPr>
          <a:lstStyle/>
          <a:p>
            <a:r>
              <a:rPr lang="zh-CN" altLang="en-US" sz="2200" b="1" dirty="0" smtClean="0">
                <a:solidFill>
                  <a:srgbClr val="FF0000"/>
                </a:solidFill>
              </a:rPr>
              <a:t>状态表</a:t>
            </a:r>
            <a:endParaRPr lang="zh-CN" altLang="en-US" sz="2200" b="1" dirty="0">
              <a:solidFill>
                <a:srgbClr val="FF0000"/>
              </a:solidFill>
            </a:endParaRPr>
          </a:p>
        </p:txBody>
      </p:sp>
      <p:sp>
        <p:nvSpPr>
          <p:cNvPr id="13" name="TextBox 12"/>
          <p:cNvSpPr txBox="1"/>
          <p:nvPr/>
        </p:nvSpPr>
        <p:spPr>
          <a:xfrm>
            <a:off x="5636758" y="6237312"/>
            <a:ext cx="1035861" cy="430887"/>
          </a:xfrm>
          <a:prstGeom prst="rect">
            <a:avLst/>
          </a:prstGeom>
          <a:noFill/>
        </p:spPr>
        <p:txBody>
          <a:bodyPr wrap="none" rtlCol="0">
            <a:spAutoFit/>
          </a:bodyPr>
          <a:lstStyle/>
          <a:p>
            <a:r>
              <a:rPr lang="zh-CN" altLang="en-US" sz="2200" b="1" dirty="0" smtClean="0">
                <a:solidFill>
                  <a:srgbClr val="FF0000"/>
                </a:solidFill>
              </a:rPr>
              <a:t>状态图</a:t>
            </a:r>
            <a:endParaRPr lang="zh-CN" altLang="en-US" sz="2200" b="1" dirty="0">
              <a:solidFill>
                <a:srgbClr val="FF0000"/>
              </a:solidFill>
            </a:endParaRPr>
          </a:p>
        </p:txBody>
      </p:sp>
      <p:sp>
        <p:nvSpPr>
          <p:cNvPr id="14" name="TextBox 13"/>
          <p:cNvSpPr txBox="1"/>
          <p:nvPr/>
        </p:nvSpPr>
        <p:spPr>
          <a:xfrm>
            <a:off x="7580012" y="4819329"/>
            <a:ext cx="492443" cy="461665"/>
          </a:xfrm>
          <a:prstGeom prst="rect">
            <a:avLst/>
          </a:prstGeom>
          <a:noFill/>
        </p:spPr>
        <p:txBody>
          <a:bodyPr wrap="none" rtlCol="0">
            <a:spAutoFit/>
          </a:bodyPr>
          <a:lstStyle/>
          <a:p>
            <a:r>
              <a:rPr lang="zh-CN" altLang="en-US" b="1" dirty="0" smtClean="0"/>
              <a:t>④</a:t>
            </a:r>
            <a:endParaRPr lang="zh-CN" altLang="en-US" b="1" dirty="0"/>
          </a:p>
        </p:txBody>
      </p:sp>
    </p:spTree>
    <p:extLst>
      <p:ext uri="{BB962C8B-B14F-4D97-AF65-F5344CB8AC3E}">
        <p14:creationId xmlns:p14="http://schemas.microsoft.com/office/powerpoint/2010/main" val="1775341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27</a:t>
            </a:fld>
            <a:endParaRPr lang="en-US" altLang="zh-CN"/>
          </a:p>
        </p:txBody>
      </p:sp>
      <p:sp>
        <p:nvSpPr>
          <p:cNvPr id="4" name="标题 3"/>
          <p:cNvSpPr>
            <a:spLocks noGrp="1"/>
          </p:cNvSpPr>
          <p:nvPr>
            <p:ph type="title"/>
          </p:nvPr>
        </p:nvSpPr>
        <p:spPr/>
        <p:txBody>
          <a:bodyPr/>
          <a:lstStyle/>
          <a:p>
            <a:r>
              <a:rPr lang="zh-CN" altLang="en-US" dirty="0" smtClean="0"/>
              <a:t>主从</a:t>
            </a:r>
            <a:r>
              <a:rPr lang="en-US" altLang="zh-CN" dirty="0" smtClean="0"/>
              <a:t>JK</a:t>
            </a:r>
            <a:r>
              <a:rPr lang="zh-CN" altLang="en-US" dirty="0" smtClean="0"/>
              <a:t>触发器</a:t>
            </a:r>
            <a:endParaRPr lang="zh-CN" altLang="en-US" dirty="0"/>
          </a:p>
        </p:txBody>
      </p:sp>
      <p:pic>
        <p:nvPicPr>
          <p:cNvPr id="5" name="图片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916562"/>
            <a:ext cx="6912768" cy="2448272"/>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9" y="3064826"/>
            <a:ext cx="6660232" cy="3849741"/>
          </a:xfrm>
          <a:prstGeom prst="rect">
            <a:avLst/>
          </a:prstGeom>
        </p:spPr>
      </p:pic>
    </p:spTree>
    <p:extLst>
      <p:ext uri="{BB962C8B-B14F-4D97-AF65-F5344CB8AC3E}">
        <p14:creationId xmlns:p14="http://schemas.microsoft.com/office/powerpoint/2010/main" val="3361590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28</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2</a:t>
            </a:r>
            <a:r>
              <a:rPr lang="zh-CN" altLang="en-US" dirty="0" smtClean="0"/>
              <a:t>：</a:t>
            </a:r>
            <a:r>
              <a:rPr lang="zh-CN" altLang="en-US" b="1" dirty="0">
                <a:solidFill>
                  <a:srgbClr val="FF0000"/>
                </a:solidFill>
                <a:latin typeface="隶书" pitchFamily="49" charset="-122"/>
                <a:ea typeface="隶书" pitchFamily="49" charset="-122"/>
              </a:rPr>
              <a:t>分析</a:t>
            </a:r>
            <a:r>
              <a:rPr lang="zh-CN" altLang="en-US" dirty="0" smtClean="0"/>
              <a:t>时序电路逻辑功能</a:t>
            </a:r>
            <a:endParaRPr lang="zh-CN" altLang="en-US" dirty="0"/>
          </a:p>
        </p:txBody>
      </p:sp>
      <p:grpSp>
        <p:nvGrpSpPr>
          <p:cNvPr id="21" name="组合 20"/>
          <p:cNvGrpSpPr/>
          <p:nvPr/>
        </p:nvGrpSpPr>
        <p:grpSpPr>
          <a:xfrm>
            <a:off x="35496" y="3429000"/>
            <a:ext cx="8352928" cy="3312368"/>
            <a:chOff x="35496" y="3429000"/>
            <a:chExt cx="8352928" cy="3312368"/>
          </a:xfrm>
        </p:grpSpPr>
        <mc:AlternateContent xmlns:mc="http://schemas.openxmlformats.org/markup-compatibility/2006" xmlns:a14="http://schemas.microsoft.com/office/drawing/2010/main">
          <mc:Choice Requires="a14">
            <p:sp>
              <p:nvSpPr>
                <p:cNvPr id="6" name="TextBox 5"/>
                <p:cNvSpPr txBox="1"/>
                <p:nvPr/>
              </p:nvSpPr>
              <p:spPr>
                <a:xfrm>
                  <a:off x="402648" y="3429000"/>
                  <a:ext cx="2445349" cy="369332"/>
                </a:xfrm>
                <a:prstGeom prst="rect">
                  <a:avLst/>
                </a:prstGeom>
                <a:noFill/>
              </p:spPr>
              <p:txBody>
                <a:bodyPr wrap="none" rtlCol="0">
                  <a:spAutoFit/>
                </a:bodyPr>
                <a:lstStyle/>
                <a:p>
                  <a:r>
                    <a:rPr lang="zh-CN" altLang="en-US" sz="1800" b="0" dirty="0" smtClean="0"/>
                    <a:t>输出方程：</a:t>
                  </a:r>
                  <a14:m>
                    <m:oMath xmlns:m="http://schemas.openxmlformats.org/officeDocument/2006/math">
                      <m:r>
                        <a:rPr lang="en-US" altLang="zh-CN" sz="1800" b="0" i="1" smtClean="0">
                          <a:solidFill>
                            <a:schemeClr val="tx1"/>
                          </a:solidFill>
                          <a:latin typeface="Cambria Math"/>
                        </a:rPr>
                        <m:t>𝑦</m:t>
                      </m:r>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2</m:t>
                          </m:r>
                        </m:sub>
                      </m:sSub>
                      <m:r>
                        <a:rPr lang="en-US" altLang="zh-CN" sz="1800" b="0" i="1" smtClean="0">
                          <a:solidFill>
                            <a:schemeClr val="tx1"/>
                          </a:solidFill>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3</m:t>
                          </m:r>
                        </m:sub>
                      </m:sSub>
                    </m:oMath>
                  </a14:m>
                  <a:endParaRPr lang="zh-CN" altLang="en-US" sz="1800" dirty="0">
                    <a:solidFill>
                      <a:schemeClr val="tx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02648" y="3429000"/>
                  <a:ext cx="2445349" cy="369332"/>
                </a:xfrm>
                <a:prstGeom prst="rect">
                  <a:avLst/>
                </a:prstGeom>
                <a:blipFill rotWithShape="1">
                  <a:blip r:embed="rId3"/>
                  <a:stretch>
                    <a:fillRect l="-1995" t="-11667" b="-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5496" y="3789040"/>
                  <a:ext cx="3073470" cy="369332"/>
                </a:xfrm>
                <a:prstGeom prst="rect">
                  <a:avLst/>
                </a:prstGeom>
                <a:noFill/>
              </p:spPr>
              <p:txBody>
                <a:bodyPr wrap="none" rtlCol="0">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m:t>
                          </m:r>
                          <m:r>
                            <a:rPr lang="en-US" altLang="zh-CN" sz="1800" b="0" i="1" smtClean="0">
                              <a:latin typeface="Cambria Math"/>
                            </a:rPr>
                            <m:t>𝐾</m:t>
                          </m:r>
                        </m:e>
                        <m:sub>
                          <m:r>
                            <a:rPr lang="en-US" altLang="zh-CN" sz="1800" i="1">
                              <a:latin typeface="Cambria Math"/>
                            </a:rPr>
                            <m:t>1</m:t>
                          </m:r>
                        </m:sub>
                      </m:sSub>
                    </m:oMath>
                  </a14:m>
                  <a:r>
                    <a:rPr lang="zh-CN" altLang="en-US" sz="1800" b="0" dirty="0" smtClean="0"/>
                    <a:t>输入方程：</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a:rPr>
                            <m:t>𝐽</m:t>
                          </m:r>
                        </m:e>
                        <m:sub>
                          <m:r>
                            <a:rPr lang="en-US" altLang="zh-CN" sz="1800" b="0" i="1" smtClean="0">
                              <a:latin typeface="Cambria Math"/>
                            </a:rPr>
                            <m:t>1</m:t>
                          </m:r>
                        </m:sub>
                      </m:sSub>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2</m:t>
                          </m:r>
                        </m:sub>
                      </m:sSub>
                      <m:r>
                        <a:rPr lang="en-US" altLang="zh-CN" sz="1800" b="0" i="1" smtClean="0">
                          <a:solidFill>
                            <a:schemeClr val="tx1"/>
                          </a:solidFill>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3</m:t>
                          </m:r>
                        </m:sub>
                      </m:sSub>
                      <m:r>
                        <a:rPr lang="en-US" altLang="zh-CN" sz="1800" b="0" i="1" smtClean="0">
                          <a:latin typeface="Cambria Math"/>
                        </a:rPr>
                        <m:t>)′</m:t>
                      </m:r>
                    </m:oMath>
                  </a14:m>
                  <a:endParaRPr lang="zh-CN" altLang="en-US" sz="1800" dirty="0">
                    <a:solidFill>
                      <a:schemeClr val="tx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5496" y="3789040"/>
                  <a:ext cx="3073470" cy="369332"/>
                </a:xfrm>
                <a:prstGeom prst="rect">
                  <a:avLst/>
                </a:prstGeom>
                <a:blipFill rotWithShape="1">
                  <a:blip r:embed="rId4"/>
                  <a:stretch>
                    <a:fillRect l="-397"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3203848" y="3789040"/>
                  <a:ext cx="9318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𝐾</m:t>
                            </m:r>
                          </m:e>
                          <m:sub>
                            <m:r>
                              <a:rPr lang="en-US" altLang="zh-CN" sz="1800" i="1">
                                <a:latin typeface="Cambria Math"/>
                              </a:rPr>
                              <m:t>1</m:t>
                            </m:r>
                          </m:sub>
                        </m:sSub>
                        <m:r>
                          <a:rPr lang="en-US" altLang="zh-CN" sz="1800" i="1">
                            <a:latin typeface="Cambria Math"/>
                          </a:rPr>
                          <m:t>=</m:t>
                        </m:r>
                        <m:r>
                          <a:rPr lang="en-US" altLang="zh-CN" sz="1800" b="0" i="1" smtClean="0">
                            <a:latin typeface="Cambria Math"/>
                          </a:rPr>
                          <m:t>1</m:t>
                        </m:r>
                      </m:oMath>
                    </m:oMathPara>
                  </a14:m>
                  <a:endParaRPr lang="zh-CN" altLang="en-US" sz="1800" dirty="0"/>
                </a:p>
              </p:txBody>
            </p:sp>
          </mc:Choice>
          <mc:Fallback xmlns="">
            <p:sp>
              <p:nvSpPr>
                <p:cNvPr id="5" name="矩形 4"/>
                <p:cNvSpPr>
                  <a:spLocks noRot="1" noChangeAspect="1" noMove="1" noResize="1" noEditPoints="1" noAdjustHandles="1" noChangeArrowheads="1" noChangeShapeType="1" noTextEdit="1"/>
                </p:cNvSpPr>
                <p:nvPr/>
              </p:nvSpPr>
              <p:spPr>
                <a:xfrm>
                  <a:off x="3203848" y="3789040"/>
                  <a:ext cx="931858" cy="369332"/>
                </a:xfrm>
                <a:prstGeom prst="rect">
                  <a:avLst/>
                </a:prstGeom>
                <a:blipFill rotWithShape="1">
                  <a:blip r:embed="rId5"/>
                  <a:stretch>
                    <a:fillRect b="-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496" y="4149080"/>
                  <a:ext cx="2411301" cy="369332"/>
                </a:xfrm>
                <a:prstGeom prst="rect">
                  <a:avLst/>
                </a:prstGeom>
                <a:noFill/>
              </p:spPr>
              <p:txBody>
                <a:bodyPr wrap="none" rtlCol="0">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m:t>
                          </m:r>
                          <m:r>
                            <a:rPr lang="en-US" altLang="zh-CN" sz="1800" b="0" i="1" smtClean="0">
                              <a:latin typeface="Cambria Math"/>
                            </a:rPr>
                            <m:t>𝐾</m:t>
                          </m:r>
                        </m:e>
                        <m:sub>
                          <m:r>
                            <a:rPr lang="en-US" altLang="zh-CN" sz="1800" b="0" i="1" smtClean="0">
                              <a:latin typeface="Cambria Math"/>
                            </a:rPr>
                            <m:t>2</m:t>
                          </m:r>
                        </m:sub>
                      </m:sSub>
                    </m:oMath>
                  </a14:m>
                  <a:r>
                    <a:rPr lang="zh-CN" altLang="en-US" sz="1800" b="0" dirty="0" smtClean="0"/>
                    <a:t>输入方程：</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a:rPr>
                            <m:t>𝐽</m:t>
                          </m:r>
                        </m:e>
                        <m:sub>
                          <m:r>
                            <a:rPr lang="en-US" altLang="zh-CN" sz="1800" b="0" i="1" smtClean="0">
                              <a:latin typeface="Cambria Math"/>
                            </a:rPr>
                            <m:t>2</m:t>
                          </m:r>
                        </m:sub>
                      </m:sSub>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1</m:t>
                          </m:r>
                        </m:sub>
                      </m:sSub>
                    </m:oMath>
                  </a14:m>
                  <a:endParaRPr lang="zh-CN" altLang="en-US" sz="1800" dirty="0">
                    <a:solidFill>
                      <a:schemeClr val="tx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496" y="4149080"/>
                  <a:ext cx="2411301" cy="369332"/>
                </a:xfrm>
                <a:prstGeom prst="rect">
                  <a:avLst/>
                </a:prstGeom>
                <a:blipFill rotWithShape="1">
                  <a:blip r:embed="rId6"/>
                  <a:stretch>
                    <a:fillRect l="-506"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203848" y="4149080"/>
                  <a:ext cx="18598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𝐾</m:t>
                            </m:r>
                          </m:e>
                          <m:sub>
                            <m:r>
                              <a:rPr lang="en-US" altLang="zh-CN" sz="1800" b="0" i="1" smtClean="0">
                                <a:latin typeface="Cambria Math"/>
                              </a:rPr>
                              <m:t>2</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i="1">
                                <a:latin typeface="Cambria Math"/>
                              </a:rPr>
                              <m:t>3</m:t>
                            </m:r>
                          </m:sub>
                        </m:sSub>
                        <m:r>
                          <a:rPr lang="en-US" altLang="zh-CN" sz="1800" i="1">
                            <a:latin typeface="Cambria Math"/>
                          </a:rPr>
                          <m:t>)′</m:t>
                        </m:r>
                      </m:oMath>
                    </m:oMathPara>
                  </a14:m>
                  <a:endParaRPr lang="zh-CN" altLang="en-US" sz="1800" dirty="0"/>
                </a:p>
              </p:txBody>
            </p:sp>
          </mc:Choice>
          <mc:Fallback xmlns="">
            <p:sp>
              <p:nvSpPr>
                <p:cNvPr id="11" name="矩形 10"/>
                <p:cNvSpPr>
                  <a:spLocks noRot="1" noChangeAspect="1" noMove="1" noResize="1" noEditPoints="1" noAdjustHandles="1" noChangeArrowheads="1" noChangeShapeType="1" noTextEdit="1"/>
                </p:cNvSpPr>
                <p:nvPr/>
              </p:nvSpPr>
              <p:spPr>
                <a:xfrm>
                  <a:off x="3203848" y="4149080"/>
                  <a:ext cx="1859868" cy="369332"/>
                </a:xfrm>
                <a:prstGeom prst="rect">
                  <a:avLst/>
                </a:prstGeom>
                <a:blipFill rotWithShape="1">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5496" y="4509120"/>
                  <a:ext cx="2827121" cy="369332"/>
                </a:xfrm>
                <a:prstGeom prst="rect">
                  <a:avLst/>
                </a:prstGeom>
                <a:noFill/>
              </p:spPr>
              <p:txBody>
                <a:bodyPr wrap="none" rtlCol="0">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m:t>
                          </m:r>
                          <m:r>
                            <a:rPr lang="en-US" altLang="zh-CN" sz="1800" b="0" i="1" smtClean="0">
                              <a:latin typeface="Cambria Math"/>
                            </a:rPr>
                            <m:t>𝐾</m:t>
                          </m:r>
                        </m:e>
                        <m:sub>
                          <m:r>
                            <a:rPr lang="en-US" altLang="zh-CN" sz="1800" b="0" i="1" smtClean="0">
                              <a:latin typeface="Cambria Math"/>
                            </a:rPr>
                            <m:t>3</m:t>
                          </m:r>
                        </m:sub>
                      </m:sSub>
                    </m:oMath>
                  </a14:m>
                  <a:r>
                    <a:rPr lang="zh-CN" altLang="en-US" sz="1800" b="0" dirty="0" smtClean="0"/>
                    <a:t>输入方程：</a:t>
                  </a:r>
                  <a14:m>
                    <m:oMath xmlns:m="http://schemas.openxmlformats.org/officeDocument/2006/math">
                      <m:sSub>
                        <m:sSubPr>
                          <m:ctrlPr>
                            <a:rPr lang="en-US" altLang="zh-CN" sz="1800" i="1">
                              <a:latin typeface="Cambria Math" panose="02040503050406030204" pitchFamily="18" charset="0"/>
                            </a:rPr>
                          </m:ctrlPr>
                        </m:sSubPr>
                        <m:e>
                          <m:r>
                            <a:rPr lang="en-US" altLang="zh-CN" sz="1800" b="0" i="1" smtClean="0">
                              <a:latin typeface="Cambria Math"/>
                            </a:rPr>
                            <m:t>𝐽</m:t>
                          </m:r>
                        </m:e>
                        <m:sub>
                          <m:r>
                            <a:rPr lang="en-US" altLang="zh-CN" sz="1800" b="0" i="1" smtClean="0">
                              <a:latin typeface="Cambria Math"/>
                            </a:rPr>
                            <m:t>3</m:t>
                          </m:r>
                        </m:sub>
                      </m:sSub>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oMath>
                  </a14:m>
                  <a:endParaRPr lang="zh-CN" altLang="en-US" sz="1800" dirty="0">
                    <a:solidFill>
                      <a:schemeClr val="tx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5496" y="4509120"/>
                  <a:ext cx="2827121" cy="369332"/>
                </a:xfrm>
                <a:prstGeom prst="rect">
                  <a:avLst/>
                </a:prstGeom>
                <a:blipFill rotWithShape="1">
                  <a:blip r:embed="rId8"/>
                  <a:stretch>
                    <a:fillRect l="-431"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03848" y="4509120"/>
                  <a:ext cx="10644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𝐾</m:t>
                            </m:r>
                          </m:e>
                          <m:sub>
                            <m:r>
                              <a:rPr lang="en-US" altLang="zh-CN" sz="1800" b="0" i="1" smtClean="0">
                                <a:latin typeface="Cambria Math"/>
                              </a:rPr>
                              <m:t>3</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oMath>
                    </m:oMathPara>
                  </a14:m>
                  <a:endParaRPr lang="zh-CN" altLang="en-US" sz="1800" dirty="0"/>
                </a:p>
              </p:txBody>
            </p:sp>
          </mc:Choice>
          <mc:Fallback xmlns="">
            <p:sp>
              <p:nvSpPr>
                <p:cNvPr id="13" name="矩形 12"/>
                <p:cNvSpPr>
                  <a:spLocks noRot="1" noChangeAspect="1" noMove="1" noResize="1" noEditPoints="1" noAdjustHandles="1" noChangeArrowheads="1" noChangeShapeType="1" noTextEdit="1"/>
                </p:cNvSpPr>
                <p:nvPr/>
              </p:nvSpPr>
              <p:spPr>
                <a:xfrm>
                  <a:off x="3203848" y="4509120"/>
                  <a:ext cx="1064459" cy="369332"/>
                </a:xfrm>
                <a:prstGeom prst="rect">
                  <a:avLst/>
                </a:prstGeom>
                <a:blipFill rotWithShape="1">
                  <a:blip r:embed="rId9"/>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7504" y="5085184"/>
                  <a:ext cx="2448272" cy="646331"/>
                </a:xfrm>
                <a:prstGeom prst="rect">
                  <a:avLst/>
                </a:prstGeom>
                <a:noFill/>
              </p:spPr>
              <p:txBody>
                <a:bodyPr wrap="square" rtlCol="0">
                  <a:spAutoFit/>
                </a:bodyPr>
                <a:lstStyle/>
                <a:p>
                  <a:r>
                    <a:rPr lang="en-US" altLang="zh-CN" sz="1800" i="1" dirty="0" smtClean="0">
                      <a:solidFill>
                        <a:srgbClr val="0070C0"/>
                      </a:solidFill>
                    </a:rPr>
                    <a:t>JK </a:t>
                  </a:r>
                  <a:r>
                    <a:rPr lang="zh-CN" altLang="en-US" sz="1800" b="1" dirty="0" smtClean="0">
                      <a:solidFill>
                        <a:srgbClr val="0070C0"/>
                      </a:solidFill>
                    </a:rPr>
                    <a:t>特征方程：</a:t>
                  </a:r>
                  <a:endParaRPr lang="en-US" altLang="zh-CN" sz="1800" b="1" dirty="0" smtClean="0">
                    <a:solidFill>
                      <a:srgbClr val="0070C0"/>
                    </a:solidFill>
                  </a:endParaRPr>
                </a:p>
                <a:p>
                  <a:pPr/>
                  <a14:m>
                    <m:oMathPara xmlns:m="http://schemas.openxmlformats.org/officeDocument/2006/math">
                      <m:oMathParaPr>
                        <m:jc m:val="centerGroup"/>
                      </m:oMathParaPr>
                      <m:oMath xmlns:m="http://schemas.openxmlformats.org/officeDocument/2006/math">
                        <m:r>
                          <a:rPr lang="en-US" altLang="zh-CN" sz="1800" b="1" i="1" smtClean="0">
                            <a:solidFill>
                              <a:srgbClr val="0070C0"/>
                            </a:solidFill>
                            <a:latin typeface="Cambria Math"/>
                          </a:rPr>
                          <m:t>𝑸</m:t>
                        </m:r>
                        <m:r>
                          <a:rPr lang="en-US" altLang="zh-CN" sz="1800" b="1" i="1" smtClean="0">
                            <a:solidFill>
                              <a:srgbClr val="0070C0"/>
                            </a:solidFill>
                            <a:latin typeface="Cambria Math"/>
                          </a:rPr>
                          <m:t>(</m:t>
                        </m:r>
                        <m:r>
                          <a:rPr lang="en-US" altLang="zh-CN" sz="1800" b="1" i="1" smtClean="0">
                            <a:solidFill>
                              <a:srgbClr val="0070C0"/>
                            </a:solidFill>
                            <a:latin typeface="Cambria Math"/>
                          </a:rPr>
                          <m:t>𝒕</m:t>
                        </m:r>
                        <m:r>
                          <a:rPr lang="en-US" altLang="zh-CN" sz="1800" b="1" i="1" smtClean="0">
                            <a:solidFill>
                              <a:srgbClr val="0070C0"/>
                            </a:solidFill>
                            <a:latin typeface="Cambria Math"/>
                          </a:rPr>
                          <m:t>+</m:t>
                        </m:r>
                        <m:r>
                          <a:rPr lang="en-US" altLang="zh-CN" sz="1800" b="1" i="1" smtClean="0">
                            <a:solidFill>
                              <a:srgbClr val="0070C0"/>
                            </a:solidFill>
                            <a:latin typeface="Cambria Math"/>
                          </a:rPr>
                          <m:t>𝟏</m:t>
                        </m:r>
                        <m:r>
                          <a:rPr lang="en-US" altLang="zh-CN" sz="1800" b="1" i="1" smtClean="0">
                            <a:solidFill>
                              <a:srgbClr val="0070C0"/>
                            </a:solidFill>
                            <a:latin typeface="Cambria Math"/>
                          </a:rPr>
                          <m:t>)=</m:t>
                        </m:r>
                        <m:r>
                          <a:rPr lang="en-US" altLang="zh-CN" sz="1800" b="1" i="1" smtClean="0">
                            <a:solidFill>
                              <a:srgbClr val="0070C0"/>
                            </a:solidFill>
                            <a:latin typeface="Cambria Math"/>
                          </a:rPr>
                          <m:t>𝑱</m:t>
                        </m:r>
                        <m:sSup>
                          <m:sSupPr>
                            <m:ctrlPr>
                              <a:rPr lang="en-US" altLang="zh-CN" sz="1800" b="1" i="1" smtClean="0">
                                <a:solidFill>
                                  <a:srgbClr val="0070C0"/>
                                </a:solidFill>
                                <a:latin typeface="Cambria Math" panose="02040503050406030204" pitchFamily="18" charset="0"/>
                              </a:rPr>
                            </m:ctrlPr>
                          </m:sSupPr>
                          <m:e>
                            <m:r>
                              <a:rPr lang="en-US" altLang="zh-CN" sz="1800" b="1" i="1" smtClean="0">
                                <a:solidFill>
                                  <a:srgbClr val="0070C0"/>
                                </a:solidFill>
                                <a:latin typeface="Cambria Math"/>
                              </a:rPr>
                              <m:t>𝑸</m:t>
                            </m:r>
                          </m:e>
                          <m:sup>
                            <m:r>
                              <a:rPr lang="en-US" altLang="zh-CN" sz="1800" b="1" i="1" smtClean="0">
                                <a:solidFill>
                                  <a:srgbClr val="0070C0"/>
                                </a:solidFill>
                                <a:latin typeface="Cambria Math"/>
                              </a:rPr>
                              <m:t>′</m:t>
                            </m:r>
                          </m:sup>
                        </m:sSup>
                        <m:r>
                          <a:rPr lang="en-US" altLang="zh-CN" sz="1800" b="1" i="1" smtClean="0">
                            <a:solidFill>
                              <a:srgbClr val="0070C0"/>
                            </a:solidFill>
                            <a:latin typeface="Cambria Math"/>
                          </a:rPr>
                          <m:t>+</m:t>
                        </m:r>
                        <m:sSup>
                          <m:sSupPr>
                            <m:ctrlPr>
                              <a:rPr lang="en-US" altLang="zh-CN" sz="1800" b="1" i="1" smtClean="0">
                                <a:solidFill>
                                  <a:srgbClr val="0070C0"/>
                                </a:solidFill>
                                <a:latin typeface="Cambria Math" panose="02040503050406030204" pitchFamily="18" charset="0"/>
                              </a:rPr>
                            </m:ctrlPr>
                          </m:sSupPr>
                          <m:e>
                            <m:r>
                              <a:rPr lang="en-US" altLang="zh-CN" sz="1800" b="1" i="1" smtClean="0">
                                <a:solidFill>
                                  <a:srgbClr val="0070C0"/>
                                </a:solidFill>
                                <a:latin typeface="Cambria Math"/>
                              </a:rPr>
                              <m:t>𝑲</m:t>
                            </m:r>
                          </m:e>
                          <m:sup>
                            <m:r>
                              <a:rPr lang="en-US" altLang="zh-CN" sz="1800" b="1" i="1" smtClean="0">
                                <a:solidFill>
                                  <a:srgbClr val="0070C0"/>
                                </a:solidFill>
                                <a:latin typeface="Cambria Math"/>
                              </a:rPr>
                              <m:t>′</m:t>
                            </m:r>
                          </m:sup>
                        </m:sSup>
                        <m:r>
                          <a:rPr lang="en-US" altLang="zh-CN" sz="1800" b="1" i="1" smtClean="0">
                            <a:solidFill>
                              <a:srgbClr val="0070C0"/>
                            </a:solidFill>
                            <a:latin typeface="Cambria Math"/>
                          </a:rPr>
                          <m:t>𝑸</m:t>
                        </m:r>
                      </m:oMath>
                    </m:oMathPara>
                  </a14:m>
                  <a:endParaRPr lang="zh-CN" altLang="en-US" sz="1800" b="1" dirty="0">
                    <a:solidFill>
                      <a:srgbClr val="0070C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07504" y="5085184"/>
                  <a:ext cx="2448272" cy="646331"/>
                </a:xfrm>
                <a:prstGeom prst="rect">
                  <a:avLst/>
                </a:prstGeom>
                <a:blipFill rotWithShape="1">
                  <a:blip r:embed="rId10"/>
                  <a:stretch>
                    <a:fillRect l="-2244" t="-5660" b="-8491"/>
                  </a:stretch>
                </a:blipFill>
              </p:spPr>
              <p:txBody>
                <a:bodyPr/>
                <a:lstStyle/>
                <a:p>
                  <a:r>
                    <a:rPr lang="zh-CN" altLang="en-US">
                      <a:noFill/>
                    </a:rPr>
                    <a:t> </a:t>
                  </a:r>
                </a:p>
              </p:txBody>
            </p:sp>
          </mc:Fallback>
        </mc:AlternateContent>
        <p:sp>
          <p:nvSpPr>
            <p:cNvPr id="15" name="右大括号 14"/>
            <p:cNvSpPr/>
            <p:nvPr/>
          </p:nvSpPr>
          <p:spPr bwMode="auto">
            <a:xfrm>
              <a:off x="5004048" y="3861048"/>
              <a:ext cx="144016" cy="1017404"/>
            </a:xfrm>
            <a:prstGeom prst="righ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16" name="矩形 15"/>
                <p:cNvSpPr/>
                <p:nvPr/>
              </p:nvSpPr>
              <p:spPr>
                <a:xfrm>
                  <a:off x="3088062" y="5589160"/>
                  <a:ext cx="4229299" cy="369332"/>
                </a:xfrm>
                <a:prstGeom prst="rect">
                  <a:avLst/>
                </a:prstGeom>
              </p:spPr>
              <p:txBody>
                <a:bodyPr wrap="none">
                  <a:spAutoFit/>
                </a:bodyPr>
                <a:lstStyle/>
                <a:p>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𝐽𝐾</m:t>
                          </m:r>
                        </m:e>
                        <m:sub>
                          <m:r>
                            <a:rPr lang="en-US" altLang="zh-CN" sz="1800" i="1">
                              <a:latin typeface="Cambria Math"/>
                            </a:rPr>
                            <m:t>1</m:t>
                          </m:r>
                        </m:sub>
                      </m:sSub>
                      <m:r>
                        <a:rPr lang="zh-CN" altLang="en-US" sz="1800" i="1" smtClean="0">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i="1">
                              <a:latin typeface="Cambria Math"/>
                            </a:rPr>
                            <m:t>1</m:t>
                          </m:r>
                        </m:sub>
                      </m:sSub>
                      <m:r>
                        <a:rPr lang="en-US" altLang="zh-CN" sz="1800" b="0" i="1" smtClean="0">
                          <a:latin typeface="Cambria Math"/>
                        </a:rPr>
                        <m:t>(</m:t>
                      </m:r>
                      <m:r>
                        <a:rPr lang="en-US" altLang="zh-CN" sz="1800" b="0" i="1" smtClean="0">
                          <a:latin typeface="Cambria Math"/>
                        </a:rPr>
                        <m:t>𝑡</m:t>
                      </m:r>
                      <m:r>
                        <a:rPr lang="en-US" altLang="zh-CN" sz="1800" b="0" i="1" smtClean="0">
                          <a:latin typeface="Cambria Math"/>
                        </a:rPr>
                        <m:t>+1)=(</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oMath>
                  </a14:m>
                  <a:endParaRPr lang="zh-CN" altLang="en-US" sz="1800" dirty="0"/>
                </a:p>
              </p:txBody>
            </p:sp>
          </mc:Choice>
          <mc:Fallback xmlns="">
            <p:sp>
              <p:nvSpPr>
                <p:cNvPr id="16" name="矩形 15"/>
                <p:cNvSpPr>
                  <a:spLocks noRot="1" noChangeAspect="1" noMove="1" noResize="1" noEditPoints="1" noAdjustHandles="1" noChangeArrowheads="1" noChangeShapeType="1" noTextEdit="1"/>
                </p:cNvSpPr>
                <p:nvPr/>
              </p:nvSpPr>
              <p:spPr>
                <a:xfrm>
                  <a:off x="3088062" y="5589160"/>
                  <a:ext cx="4229299" cy="369332"/>
                </a:xfrm>
                <a:prstGeom prst="rect">
                  <a:avLst/>
                </a:prstGeom>
                <a:blipFill rotWithShape="1">
                  <a:blip r:embed="rId11"/>
                  <a:stretch>
                    <a:fillRect l="-289"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088062" y="5958412"/>
                  <a:ext cx="5300362" cy="39081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2</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2</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smtClean="0">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2</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i="1">
                              <a:latin typeface="Cambria Math"/>
                            </a:rPr>
                            <m:t>′</m:t>
                          </m:r>
                        </m:e>
                        <m:sub>
                          <m:r>
                            <a:rPr lang="en-US" altLang="zh-CN" sz="1800" b="0" i="1" smtClean="0">
                              <a:latin typeface="Cambria Math"/>
                            </a:rPr>
                            <m:t>3</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oMath>
                  </a14:m>
                  <a:endParaRPr lang="zh-CN" altLang="en-US" sz="1800" dirty="0"/>
                </a:p>
              </p:txBody>
            </p:sp>
          </mc:Choice>
          <mc:Fallback xmlns="">
            <p:sp>
              <p:nvSpPr>
                <p:cNvPr id="18" name="矩形 17"/>
                <p:cNvSpPr>
                  <a:spLocks noRot="1" noChangeAspect="1" noMove="1" noResize="1" noEditPoints="1" noAdjustHandles="1" noChangeArrowheads="1" noChangeShapeType="1" noTextEdit="1"/>
                </p:cNvSpPr>
                <p:nvPr/>
              </p:nvSpPr>
              <p:spPr>
                <a:xfrm>
                  <a:off x="3088062" y="5958412"/>
                  <a:ext cx="5300362" cy="390813"/>
                </a:xfrm>
                <a:prstGeom prst="rect">
                  <a:avLst/>
                </a:prstGeom>
                <a:blipFill rotWithShape="1">
                  <a:blip r:embed="rId12"/>
                  <a:stretch>
                    <a:fillRect l="-230" t="-12308"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88062" y="6349145"/>
                  <a:ext cx="5172442" cy="39222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3</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3</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3</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oMath>
                  </a14:m>
                  <a:endParaRPr lang="zh-CN" altLang="en-US" sz="1800" dirty="0"/>
                </a:p>
              </p:txBody>
            </p:sp>
          </mc:Choice>
          <mc:Fallback xmlns="">
            <p:sp>
              <p:nvSpPr>
                <p:cNvPr id="19" name="矩形 18"/>
                <p:cNvSpPr>
                  <a:spLocks noRot="1" noChangeAspect="1" noMove="1" noResize="1" noEditPoints="1" noAdjustHandles="1" noChangeArrowheads="1" noChangeShapeType="1" noTextEdit="1"/>
                </p:cNvSpPr>
                <p:nvPr/>
              </p:nvSpPr>
              <p:spPr>
                <a:xfrm>
                  <a:off x="3088062" y="6349145"/>
                  <a:ext cx="5172442" cy="392223"/>
                </a:xfrm>
                <a:prstGeom prst="rect">
                  <a:avLst/>
                </a:prstGeom>
                <a:blipFill rotWithShape="1">
                  <a:blip r:embed="rId13"/>
                  <a:stretch>
                    <a:fillRect l="-236" t="-12500" b="-14063"/>
                  </a:stretch>
                </a:blipFill>
              </p:spPr>
              <p:txBody>
                <a:bodyPr/>
                <a:lstStyle/>
                <a:p>
                  <a:r>
                    <a:rPr lang="zh-CN" altLang="en-US">
                      <a:noFill/>
                    </a:rPr>
                    <a:t> </a:t>
                  </a:r>
                </a:p>
              </p:txBody>
            </p:sp>
          </mc:Fallback>
        </mc:AlternateContent>
        <p:sp>
          <p:nvSpPr>
            <p:cNvPr id="17" name="圆角右箭头 16"/>
            <p:cNvSpPr/>
            <p:nvPr/>
          </p:nvSpPr>
          <p:spPr bwMode="auto">
            <a:xfrm rot="5400000">
              <a:off x="5167307" y="4542407"/>
              <a:ext cx="816080" cy="398761"/>
            </a:xfrm>
            <a:prstGeom prst="ben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20" name="左大括号 19"/>
            <p:cNvSpPr/>
            <p:nvPr/>
          </p:nvSpPr>
          <p:spPr bwMode="auto">
            <a:xfrm>
              <a:off x="2944046" y="5325922"/>
              <a:ext cx="145355" cy="1368152"/>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22" name="TextBox 21"/>
                <p:cNvSpPr txBox="1"/>
                <p:nvPr/>
              </p:nvSpPr>
              <p:spPr>
                <a:xfrm>
                  <a:off x="3422795" y="5219908"/>
                  <a:ext cx="2445349" cy="369332"/>
                </a:xfrm>
                <a:prstGeom prst="rect">
                  <a:avLst/>
                </a:prstGeom>
                <a:noFill/>
              </p:spPr>
              <p:txBody>
                <a:bodyPr wrap="none" rtlCol="0">
                  <a:spAutoFit/>
                </a:bodyPr>
                <a:lstStyle/>
                <a:p>
                  <a:r>
                    <a:rPr lang="zh-CN" altLang="en-US" sz="1800" b="0" dirty="0" smtClean="0"/>
                    <a:t>输出方程：</a:t>
                  </a:r>
                  <a14:m>
                    <m:oMath xmlns:m="http://schemas.openxmlformats.org/officeDocument/2006/math">
                      <m:r>
                        <a:rPr lang="en-US" altLang="zh-CN" sz="1800" b="0" i="1" smtClean="0">
                          <a:solidFill>
                            <a:schemeClr val="tx1"/>
                          </a:solidFill>
                          <a:latin typeface="Cambria Math"/>
                        </a:rPr>
                        <m:t>𝑦</m:t>
                      </m:r>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2</m:t>
                          </m:r>
                        </m:sub>
                      </m:sSub>
                      <m:r>
                        <a:rPr lang="en-US" altLang="zh-CN" sz="1800" b="0" i="1" smtClean="0">
                          <a:solidFill>
                            <a:schemeClr val="tx1"/>
                          </a:solidFill>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3</m:t>
                          </m:r>
                        </m:sub>
                      </m:sSub>
                    </m:oMath>
                  </a14:m>
                  <a:endParaRPr lang="zh-CN" altLang="en-US" sz="18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422795" y="5219908"/>
                  <a:ext cx="2445349" cy="369332"/>
                </a:xfrm>
                <a:prstGeom prst="rect">
                  <a:avLst/>
                </a:prstGeom>
                <a:blipFill rotWithShape="1">
                  <a:blip r:embed="rId14"/>
                  <a:stretch>
                    <a:fillRect l="-1990" t="-11475" b="-21311"/>
                  </a:stretch>
                </a:blipFill>
              </p:spPr>
              <p:txBody>
                <a:bodyPr/>
                <a:lstStyle/>
                <a:p>
                  <a:r>
                    <a:rPr lang="zh-CN" altLang="en-US">
                      <a:noFill/>
                    </a:rPr>
                    <a:t> </a:t>
                  </a:r>
                </a:p>
              </p:txBody>
            </p:sp>
          </mc:Fallback>
        </mc:AlternateContent>
      </p:grpSp>
      <p:sp>
        <p:nvSpPr>
          <p:cNvPr id="23" name="矩形 22"/>
          <p:cNvSpPr/>
          <p:nvPr/>
        </p:nvSpPr>
        <p:spPr>
          <a:xfrm>
            <a:off x="6024249" y="3328771"/>
            <a:ext cx="2868231" cy="1477328"/>
          </a:xfrm>
          <a:prstGeom prst="rect">
            <a:avLst/>
          </a:prstGeom>
        </p:spPr>
        <p:txBody>
          <a:bodyPr wrap="square">
            <a:spAutoFit/>
          </a:bodyPr>
          <a:lstStyle/>
          <a:p>
            <a:pPr marL="342900" indent="-342900">
              <a:lnSpc>
                <a:spcPct val="150000"/>
              </a:lnSpc>
              <a:buFont typeface="Arial" pitchFamily="34" charset="0"/>
              <a:buChar char="•"/>
            </a:pPr>
            <a:r>
              <a:rPr lang="zh-CN" altLang="en-US" sz="2000" b="1" dirty="0"/>
              <a:t>状态</a:t>
            </a:r>
            <a:r>
              <a:rPr lang="en-US" altLang="zh-CN" sz="2000" b="1" dirty="0"/>
              <a:t>(</a:t>
            </a:r>
            <a:r>
              <a:rPr lang="zh-CN" altLang="en-US" sz="2000" b="1" dirty="0"/>
              <a:t>转换</a:t>
            </a:r>
            <a:r>
              <a:rPr lang="en-US" altLang="zh-CN" sz="2000" b="1" dirty="0"/>
              <a:t>)(</a:t>
            </a:r>
            <a:r>
              <a:rPr lang="zh-CN" altLang="en-US" sz="2000" b="1" dirty="0"/>
              <a:t>真值</a:t>
            </a:r>
            <a:r>
              <a:rPr lang="en-US" altLang="zh-CN" sz="2000" b="1" dirty="0"/>
              <a:t>)</a:t>
            </a:r>
            <a:r>
              <a:rPr lang="zh-CN" altLang="en-US" sz="2000" b="1" dirty="0"/>
              <a:t>表</a:t>
            </a:r>
            <a:endParaRPr lang="en-US" altLang="zh-CN" sz="2000" b="1" dirty="0"/>
          </a:p>
          <a:p>
            <a:pPr marL="342900" indent="-342900">
              <a:lnSpc>
                <a:spcPct val="150000"/>
              </a:lnSpc>
              <a:buFont typeface="Arial" pitchFamily="34" charset="0"/>
              <a:buChar char="•"/>
            </a:pPr>
            <a:r>
              <a:rPr lang="zh-CN" altLang="en-US" sz="2000" b="1" dirty="0"/>
              <a:t>状态</a:t>
            </a:r>
            <a:r>
              <a:rPr lang="en-US" altLang="zh-CN" sz="2000" b="1" dirty="0"/>
              <a:t>(</a:t>
            </a:r>
            <a:r>
              <a:rPr lang="zh-CN" altLang="en-US" sz="2000" b="1" dirty="0"/>
              <a:t>转换</a:t>
            </a:r>
            <a:r>
              <a:rPr lang="en-US" altLang="zh-CN" sz="2000" b="1" dirty="0"/>
              <a:t>)</a:t>
            </a:r>
            <a:r>
              <a:rPr lang="zh-CN" altLang="en-US" sz="2000" b="1" dirty="0"/>
              <a:t>图</a:t>
            </a:r>
            <a:endParaRPr lang="en-US" altLang="zh-CN" sz="2000" b="1" dirty="0"/>
          </a:p>
          <a:p>
            <a:pPr marL="342900" indent="-342900">
              <a:lnSpc>
                <a:spcPct val="150000"/>
              </a:lnSpc>
              <a:buFont typeface="Arial" pitchFamily="34" charset="0"/>
              <a:buChar char="•"/>
            </a:pPr>
            <a:r>
              <a:rPr lang="zh-CN" altLang="en-US" sz="2000" b="1" dirty="0"/>
              <a:t>时序</a:t>
            </a:r>
            <a:r>
              <a:rPr lang="zh-CN" altLang="en-US" sz="2000" b="1" dirty="0" smtClean="0"/>
              <a:t>图          </a:t>
            </a:r>
            <a:r>
              <a:rPr lang="zh-CN" altLang="en-US" sz="2000" dirty="0" smtClean="0">
                <a:latin typeface="楷体" panose="02010609060101010101" pitchFamily="49" charset="-122"/>
                <a:ea typeface="楷体" panose="02010609060101010101" pitchFamily="49" charset="-122"/>
              </a:rPr>
              <a:t>下页</a:t>
            </a:r>
            <a:r>
              <a:rPr lang="en-US" altLang="zh-CN" sz="2000" dirty="0" smtClean="0">
                <a:latin typeface="楷体" panose="02010609060101010101" pitchFamily="49" charset="-122"/>
                <a:ea typeface="楷体" panose="02010609060101010101" pitchFamily="49" charset="-122"/>
              </a:rPr>
              <a:t>&gt;&gt;</a:t>
            </a:r>
            <a:endParaRPr lang="zh-CN" altLang="en-US" sz="2000" dirty="0">
              <a:latin typeface="楷体" panose="02010609060101010101" pitchFamily="49" charset="-122"/>
              <a:ea typeface="楷体" panose="02010609060101010101" pitchFamily="49" charset="-122"/>
            </a:endParaRPr>
          </a:p>
        </p:txBody>
      </p:sp>
      <p:grpSp>
        <p:nvGrpSpPr>
          <p:cNvPr id="8" name="组合 7"/>
          <p:cNvGrpSpPr/>
          <p:nvPr/>
        </p:nvGrpSpPr>
        <p:grpSpPr>
          <a:xfrm>
            <a:off x="248842" y="980728"/>
            <a:ext cx="8643638" cy="2458178"/>
            <a:chOff x="248842" y="980728"/>
            <a:chExt cx="8643638" cy="2458178"/>
          </a:xfrm>
        </p:grpSpPr>
        <p:pic>
          <p:nvPicPr>
            <p:cNvPr id="5325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8842" y="980728"/>
              <a:ext cx="8643638" cy="245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209157" y="2297030"/>
              <a:ext cx="311304" cy="369332"/>
            </a:xfrm>
            <a:prstGeom prst="rect">
              <a:avLst/>
            </a:prstGeom>
            <a:noFill/>
          </p:spPr>
          <p:txBody>
            <a:bodyPr wrap="none" rtlCol="0">
              <a:spAutoFit/>
            </a:bodyPr>
            <a:lstStyle/>
            <a:p>
              <a:r>
                <a:rPr lang="en-US" altLang="zh-CN" sz="1800" dirty="0" smtClean="0"/>
                <a:t>1</a:t>
              </a:r>
              <a:endParaRPr lang="zh-CN" altLang="en-US" sz="1800" dirty="0"/>
            </a:p>
          </p:txBody>
        </p:sp>
      </p:grpSp>
      <p:sp>
        <p:nvSpPr>
          <p:cNvPr id="9" name="椭圆 8"/>
          <p:cNvSpPr/>
          <p:nvPr/>
        </p:nvSpPr>
        <p:spPr bwMode="auto">
          <a:xfrm>
            <a:off x="1403648"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25" name="椭圆 24"/>
          <p:cNvSpPr/>
          <p:nvPr/>
        </p:nvSpPr>
        <p:spPr bwMode="auto">
          <a:xfrm>
            <a:off x="3491880"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26" name="椭圆 25"/>
          <p:cNvSpPr/>
          <p:nvPr/>
        </p:nvSpPr>
        <p:spPr bwMode="auto">
          <a:xfrm>
            <a:off x="5751331" y="2008516"/>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100889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29</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2</a:t>
            </a:r>
            <a:r>
              <a:rPr lang="zh-CN" altLang="en-US" dirty="0" smtClean="0"/>
              <a:t>：</a:t>
            </a:r>
            <a:r>
              <a:rPr lang="zh-CN" altLang="en-US" b="1" dirty="0">
                <a:solidFill>
                  <a:srgbClr val="FF0000"/>
                </a:solidFill>
                <a:latin typeface="隶书" pitchFamily="49" charset="-122"/>
                <a:ea typeface="隶书" pitchFamily="49" charset="-122"/>
              </a:rPr>
              <a:t>分析</a:t>
            </a:r>
            <a:r>
              <a:rPr lang="zh-CN" altLang="en-US" dirty="0" smtClean="0"/>
              <a:t>时序电路逻辑功能 </a:t>
            </a:r>
            <a:r>
              <a:rPr lang="en-US" altLang="zh-CN" dirty="0" smtClean="0"/>
              <a:t>(2)</a:t>
            </a:r>
            <a:endParaRPr lang="zh-CN"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42" y="980728"/>
            <a:ext cx="8643638" cy="245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矩形 22"/>
          <p:cNvSpPr/>
          <p:nvPr/>
        </p:nvSpPr>
        <p:spPr>
          <a:xfrm>
            <a:off x="6024249" y="3328771"/>
            <a:ext cx="2868231" cy="1477328"/>
          </a:xfrm>
          <a:prstGeom prst="rect">
            <a:avLst/>
          </a:prstGeom>
        </p:spPr>
        <p:txBody>
          <a:bodyPr wrap="square">
            <a:spAutoFit/>
          </a:bodyPr>
          <a:lstStyle/>
          <a:p>
            <a:pPr marL="342900" indent="-342900">
              <a:lnSpc>
                <a:spcPct val="150000"/>
              </a:lnSpc>
              <a:buFont typeface="Arial" pitchFamily="34" charset="0"/>
              <a:buChar char="•"/>
            </a:pPr>
            <a:r>
              <a:rPr lang="zh-CN" altLang="en-US" sz="2000" b="1" dirty="0"/>
              <a:t>状态</a:t>
            </a:r>
            <a:r>
              <a:rPr lang="en-US" altLang="zh-CN" sz="2000" b="1" dirty="0"/>
              <a:t>(</a:t>
            </a:r>
            <a:r>
              <a:rPr lang="zh-CN" altLang="en-US" sz="2000" b="1" dirty="0"/>
              <a:t>转换</a:t>
            </a:r>
            <a:r>
              <a:rPr lang="en-US" altLang="zh-CN" sz="2000" b="1" dirty="0"/>
              <a:t>)(</a:t>
            </a:r>
            <a:r>
              <a:rPr lang="zh-CN" altLang="en-US" sz="2000" b="1" dirty="0"/>
              <a:t>真值</a:t>
            </a:r>
            <a:r>
              <a:rPr lang="en-US" altLang="zh-CN" sz="2000" b="1" dirty="0"/>
              <a:t>)</a:t>
            </a:r>
            <a:r>
              <a:rPr lang="zh-CN" altLang="en-US" sz="2000" b="1" dirty="0"/>
              <a:t>表</a:t>
            </a:r>
            <a:endParaRPr lang="en-US" altLang="zh-CN" sz="2000" b="1" dirty="0"/>
          </a:p>
          <a:p>
            <a:pPr marL="342900" indent="-342900">
              <a:lnSpc>
                <a:spcPct val="150000"/>
              </a:lnSpc>
              <a:buFont typeface="Arial" pitchFamily="34" charset="0"/>
              <a:buChar char="•"/>
            </a:pPr>
            <a:r>
              <a:rPr lang="zh-CN" altLang="en-US" sz="2000" b="1" dirty="0"/>
              <a:t>状态</a:t>
            </a:r>
            <a:r>
              <a:rPr lang="en-US" altLang="zh-CN" sz="2000" b="1" dirty="0"/>
              <a:t>(</a:t>
            </a:r>
            <a:r>
              <a:rPr lang="zh-CN" altLang="en-US" sz="2000" b="1" dirty="0"/>
              <a:t>转换</a:t>
            </a:r>
            <a:r>
              <a:rPr lang="en-US" altLang="zh-CN" sz="2000" b="1" dirty="0"/>
              <a:t>)</a:t>
            </a:r>
            <a:r>
              <a:rPr lang="zh-CN" altLang="en-US" sz="2000" b="1" dirty="0"/>
              <a:t>图</a:t>
            </a:r>
            <a:endParaRPr lang="en-US" altLang="zh-CN" sz="2000" b="1" dirty="0"/>
          </a:p>
          <a:p>
            <a:pPr marL="342900" indent="-342900">
              <a:lnSpc>
                <a:spcPct val="150000"/>
              </a:lnSpc>
              <a:buFont typeface="Arial" pitchFamily="34" charset="0"/>
              <a:buChar char="•"/>
            </a:pPr>
            <a:r>
              <a:rPr lang="zh-CN" altLang="en-US" sz="2000" b="1" dirty="0"/>
              <a:t>时序图</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98474"/>
            <a:ext cx="29813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298955" y="3399383"/>
            <a:ext cx="1112805" cy="461665"/>
          </a:xfrm>
          <a:prstGeom prst="rect">
            <a:avLst/>
          </a:prstGeom>
        </p:spPr>
        <p:txBody>
          <a:bodyPr wrap="none">
            <a:spAutoFit/>
          </a:bodyPr>
          <a:lstStyle/>
          <a:p>
            <a:r>
              <a:rPr lang="zh-CN" altLang="en-US" b="1" dirty="0" smtClean="0"/>
              <a:t>状态表</a:t>
            </a:r>
            <a:endParaRPr lang="zh-CN" altLang="en-US" dirty="0"/>
          </a:p>
        </p:txBody>
      </p:sp>
      <p:grpSp>
        <p:nvGrpSpPr>
          <p:cNvPr id="14" name="组合 13"/>
          <p:cNvGrpSpPr/>
          <p:nvPr/>
        </p:nvGrpSpPr>
        <p:grpSpPr>
          <a:xfrm>
            <a:off x="3808142" y="5291916"/>
            <a:ext cx="5444378" cy="1521460"/>
            <a:chOff x="2944046" y="5219908"/>
            <a:chExt cx="5444378" cy="1521460"/>
          </a:xfrm>
        </p:grpSpPr>
        <mc:AlternateContent xmlns:mc="http://schemas.openxmlformats.org/markup-compatibility/2006" xmlns:a14="http://schemas.microsoft.com/office/drawing/2010/main">
          <mc:Choice Requires="a14">
            <p:sp>
              <p:nvSpPr>
                <p:cNvPr id="15" name="矩形 14"/>
                <p:cNvSpPr/>
                <p:nvPr/>
              </p:nvSpPr>
              <p:spPr>
                <a:xfrm>
                  <a:off x="3088062" y="5589160"/>
                  <a:ext cx="4229299" cy="369332"/>
                </a:xfrm>
                <a:prstGeom prst="rect">
                  <a:avLst/>
                </a:prstGeom>
              </p:spPr>
              <p:txBody>
                <a:bodyPr wrap="none">
                  <a:spAutoFit/>
                </a:bodyPr>
                <a:lstStyle/>
                <a:p>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𝐽𝐾</m:t>
                          </m:r>
                        </m:e>
                        <m:sub>
                          <m:r>
                            <a:rPr lang="en-US" altLang="zh-CN" sz="1800" i="1">
                              <a:latin typeface="Cambria Math"/>
                            </a:rPr>
                            <m:t>1</m:t>
                          </m:r>
                        </m:sub>
                      </m:sSub>
                      <m:r>
                        <a:rPr lang="zh-CN" altLang="en-US" sz="1800" i="1" smtClean="0">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i="1">
                              <a:latin typeface="Cambria Math"/>
                            </a:rPr>
                            <m:t>1</m:t>
                          </m:r>
                        </m:sub>
                      </m:sSub>
                      <m:r>
                        <a:rPr lang="en-US" altLang="zh-CN" sz="1800" b="0" i="1" smtClean="0">
                          <a:latin typeface="Cambria Math"/>
                        </a:rPr>
                        <m:t>(</m:t>
                      </m:r>
                      <m:r>
                        <a:rPr lang="en-US" altLang="zh-CN" sz="1800" b="0" i="1" smtClean="0">
                          <a:latin typeface="Cambria Math"/>
                        </a:rPr>
                        <m:t>𝑡</m:t>
                      </m:r>
                      <m:r>
                        <a:rPr lang="en-US" altLang="zh-CN" sz="1800" b="0" i="1" smtClean="0">
                          <a:latin typeface="Cambria Math"/>
                        </a:rPr>
                        <m:t>+1)=(</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oMath>
                  </a14:m>
                  <a:endParaRPr lang="zh-CN" altLang="en-US" sz="1800" dirty="0"/>
                </a:p>
              </p:txBody>
            </p:sp>
          </mc:Choice>
          <mc:Fallback xmlns="">
            <p:sp>
              <p:nvSpPr>
                <p:cNvPr id="15" name="矩形 14"/>
                <p:cNvSpPr>
                  <a:spLocks noRot="1" noChangeAspect="1" noMove="1" noResize="1" noEditPoints="1" noAdjustHandles="1" noChangeArrowheads="1" noChangeShapeType="1" noTextEdit="1"/>
                </p:cNvSpPr>
                <p:nvPr/>
              </p:nvSpPr>
              <p:spPr>
                <a:xfrm>
                  <a:off x="3088062" y="5589160"/>
                  <a:ext cx="4229299" cy="369332"/>
                </a:xfrm>
                <a:prstGeom prst="rect">
                  <a:avLst/>
                </a:prstGeom>
                <a:blipFill rotWithShape="1">
                  <a:blip r:embed="rId4"/>
                  <a:stretch>
                    <a:fillRect l="-144"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088062" y="5958412"/>
                  <a:ext cx="5300362" cy="39081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2</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2</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smtClean="0">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2</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i="1">
                              <a:latin typeface="Cambria Math"/>
                            </a:rPr>
                            <m:t>′</m:t>
                          </m:r>
                        </m:e>
                        <m:sub>
                          <m:r>
                            <a:rPr lang="en-US" altLang="zh-CN" sz="1800" b="0" i="1" smtClean="0">
                              <a:latin typeface="Cambria Math"/>
                            </a:rPr>
                            <m:t>3</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oMath>
                  </a14:m>
                  <a:endParaRPr lang="zh-CN" altLang="en-US" sz="1800" dirty="0"/>
                </a:p>
              </p:txBody>
            </p:sp>
          </mc:Choice>
          <mc:Fallback xmlns="">
            <p:sp>
              <p:nvSpPr>
                <p:cNvPr id="17" name="矩形 16"/>
                <p:cNvSpPr>
                  <a:spLocks noRot="1" noChangeAspect="1" noMove="1" noResize="1" noEditPoints="1" noAdjustHandles="1" noChangeArrowheads="1" noChangeShapeType="1" noTextEdit="1"/>
                </p:cNvSpPr>
                <p:nvPr/>
              </p:nvSpPr>
              <p:spPr>
                <a:xfrm>
                  <a:off x="3088062" y="5958412"/>
                  <a:ext cx="5300362" cy="390813"/>
                </a:xfrm>
                <a:prstGeom prst="rect">
                  <a:avLst/>
                </a:prstGeom>
                <a:blipFill rotWithShape="1">
                  <a:blip r:embed="rId5"/>
                  <a:stretch>
                    <a:fillRect l="-115" t="-12500" b="-14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088062" y="6349145"/>
                  <a:ext cx="5172442" cy="39222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3</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3</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3</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oMath>
                  </a14:m>
                  <a:endParaRPr lang="zh-CN" altLang="en-US" sz="1800" dirty="0"/>
                </a:p>
              </p:txBody>
            </p:sp>
          </mc:Choice>
          <mc:Fallback xmlns="">
            <p:sp>
              <p:nvSpPr>
                <p:cNvPr id="21" name="矩形 20"/>
                <p:cNvSpPr>
                  <a:spLocks noRot="1" noChangeAspect="1" noMove="1" noResize="1" noEditPoints="1" noAdjustHandles="1" noChangeArrowheads="1" noChangeShapeType="1" noTextEdit="1"/>
                </p:cNvSpPr>
                <p:nvPr/>
              </p:nvSpPr>
              <p:spPr>
                <a:xfrm>
                  <a:off x="3088062" y="6349145"/>
                  <a:ext cx="5172442" cy="392223"/>
                </a:xfrm>
                <a:prstGeom prst="rect">
                  <a:avLst/>
                </a:prstGeom>
                <a:blipFill rotWithShape="1">
                  <a:blip r:embed="rId6"/>
                  <a:stretch>
                    <a:fillRect l="-118" t="-12308" b="-12308"/>
                  </a:stretch>
                </a:blipFill>
              </p:spPr>
              <p:txBody>
                <a:bodyPr/>
                <a:lstStyle/>
                <a:p>
                  <a:r>
                    <a:rPr lang="zh-CN" altLang="en-US">
                      <a:noFill/>
                    </a:rPr>
                    <a:t> </a:t>
                  </a:r>
                </a:p>
              </p:txBody>
            </p:sp>
          </mc:Fallback>
        </mc:AlternateContent>
        <p:sp>
          <p:nvSpPr>
            <p:cNvPr id="24" name="左大括号 23"/>
            <p:cNvSpPr/>
            <p:nvPr/>
          </p:nvSpPr>
          <p:spPr bwMode="auto">
            <a:xfrm>
              <a:off x="2944046" y="5325922"/>
              <a:ext cx="145355" cy="1368152"/>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25" name="TextBox 24"/>
                <p:cNvSpPr txBox="1"/>
                <p:nvPr/>
              </p:nvSpPr>
              <p:spPr>
                <a:xfrm>
                  <a:off x="3422795" y="5219908"/>
                  <a:ext cx="2445349" cy="369332"/>
                </a:xfrm>
                <a:prstGeom prst="rect">
                  <a:avLst/>
                </a:prstGeom>
                <a:noFill/>
              </p:spPr>
              <p:txBody>
                <a:bodyPr wrap="none" rtlCol="0">
                  <a:spAutoFit/>
                </a:bodyPr>
                <a:lstStyle/>
                <a:p>
                  <a:r>
                    <a:rPr lang="zh-CN" altLang="en-US" sz="1800" b="0" dirty="0" smtClean="0"/>
                    <a:t>输出方程：</a:t>
                  </a:r>
                  <a14:m>
                    <m:oMath xmlns:m="http://schemas.openxmlformats.org/officeDocument/2006/math">
                      <m:r>
                        <a:rPr lang="en-US" altLang="zh-CN" sz="1800" b="0" i="1" smtClean="0">
                          <a:solidFill>
                            <a:schemeClr val="tx1"/>
                          </a:solidFill>
                          <a:latin typeface="Cambria Math"/>
                        </a:rPr>
                        <m:t>𝑦</m:t>
                      </m:r>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2</m:t>
                          </m:r>
                        </m:sub>
                      </m:sSub>
                      <m:r>
                        <a:rPr lang="en-US" altLang="zh-CN" sz="1800" b="0" i="1" smtClean="0">
                          <a:solidFill>
                            <a:schemeClr val="tx1"/>
                          </a:solidFill>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3</m:t>
                          </m:r>
                        </m:sub>
                      </m:sSub>
                    </m:oMath>
                  </a14:m>
                  <a:endParaRPr lang="zh-CN" altLang="en-US" sz="1800" dirty="0">
                    <a:solidFill>
                      <a:schemeClr val="tx1"/>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22795" y="5219908"/>
                  <a:ext cx="2445349" cy="369332"/>
                </a:xfrm>
                <a:prstGeom prst="rect">
                  <a:avLst/>
                </a:prstGeom>
                <a:blipFill rotWithShape="1">
                  <a:blip r:embed="rId7"/>
                  <a:stretch>
                    <a:fillRect l="-1995" t="-11475" b="-21311"/>
                  </a:stretch>
                </a:blipFill>
              </p:spPr>
              <p:txBody>
                <a:bodyPr/>
                <a:lstStyle/>
                <a:p>
                  <a:r>
                    <a:rPr lang="zh-CN" altLang="en-US">
                      <a:noFill/>
                    </a:rPr>
                    <a:t> </a:t>
                  </a:r>
                </a:p>
              </p:txBody>
            </p:sp>
          </mc:Fallback>
        </mc:AlternateContent>
      </p:grpSp>
      <p:sp>
        <p:nvSpPr>
          <p:cNvPr id="2" name="TextBox 1"/>
          <p:cNvSpPr txBox="1"/>
          <p:nvPr/>
        </p:nvSpPr>
        <p:spPr>
          <a:xfrm>
            <a:off x="3707904" y="4038163"/>
            <a:ext cx="1891865" cy="830997"/>
          </a:xfrm>
          <a:prstGeom prst="rect">
            <a:avLst/>
          </a:prstGeom>
          <a:noFill/>
        </p:spPr>
        <p:txBody>
          <a:bodyPr wrap="none" rtlCol="0">
            <a:spAutoFit/>
          </a:bodyPr>
          <a:lstStyle/>
          <a:p>
            <a:r>
              <a:rPr lang="en-US" altLang="zh-CN" dirty="0" smtClean="0"/>
              <a:t>7</a:t>
            </a:r>
            <a:r>
              <a:rPr lang="zh-CN" altLang="en-US" dirty="0" smtClean="0"/>
              <a:t>进制计数器</a:t>
            </a:r>
            <a:endParaRPr lang="en-US" altLang="zh-CN" dirty="0" smtClean="0"/>
          </a:p>
          <a:p>
            <a:r>
              <a:rPr lang="en-US" altLang="zh-CN" dirty="0" smtClean="0"/>
              <a:t>y</a:t>
            </a:r>
            <a:r>
              <a:rPr lang="zh-CN" altLang="en-US" dirty="0" smtClean="0"/>
              <a:t>输出是进位</a:t>
            </a:r>
            <a:endParaRPr lang="zh-CN" altLang="en-US" dirty="0"/>
          </a:p>
        </p:txBody>
      </p:sp>
      <p:sp>
        <p:nvSpPr>
          <p:cNvPr id="16" name="椭圆 15"/>
          <p:cNvSpPr/>
          <p:nvPr/>
        </p:nvSpPr>
        <p:spPr bwMode="auto">
          <a:xfrm>
            <a:off x="1403648"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8" name="椭圆 17"/>
          <p:cNvSpPr/>
          <p:nvPr/>
        </p:nvSpPr>
        <p:spPr bwMode="auto">
          <a:xfrm>
            <a:off x="3491880"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9" name="椭圆 18"/>
          <p:cNvSpPr/>
          <p:nvPr/>
        </p:nvSpPr>
        <p:spPr bwMode="auto">
          <a:xfrm>
            <a:off x="5751331" y="2008516"/>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571734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a:t>
            </a:fld>
            <a:endParaRPr lang="en-US" altLang="zh-CN"/>
          </a:p>
        </p:txBody>
      </p:sp>
      <p:sp>
        <p:nvSpPr>
          <p:cNvPr id="4" name="标题 3"/>
          <p:cNvSpPr>
            <a:spLocks noGrp="1"/>
          </p:cNvSpPr>
          <p:nvPr>
            <p:ph type="title"/>
          </p:nvPr>
        </p:nvSpPr>
        <p:spPr/>
        <p:txBody>
          <a:bodyPr/>
          <a:lstStyle/>
          <a:p>
            <a:r>
              <a:rPr lang="en-US" altLang="zh-CN" dirty="0"/>
              <a:t>Chapter 3 :: </a:t>
            </a:r>
            <a:r>
              <a:rPr lang="en-US" altLang="zh-CN" dirty="0" smtClean="0"/>
              <a:t>Topics</a:t>
            </a:r>
            <a:endParaRPr lang="zh-CN" altLang="en-US"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329" y="944215"/>
            <a:ext cx="1732109" cy="4724400"/>
          </a:xfrm>
          <a:prstGeom prst="rect">
            <a:avLst/>
          </a:prstGeom>
        </p:spPr>
      </p:pic>
      <p:sp>
        <p:nvSpPr>
          <p:cNvPr id="7" name="Rectangle 3"/>
          <p:cNvSpPr txBox="1">
            <a:spLocks noChangeArrowheads="1"/>
          </p:cNvSpPr>
          <p:nvPr>
            <p:custDataLst>
              <p:tags r:id="rId1"/>
            </p:custDataLst>
          </p:nvPr>
        </p:nvSpPr>
        <p:spPr>
          <a:xfrm>
            <a:off x="179512" y="836712"/>
            <a:ext cx="6984776" cy="48146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60000"/>
              </a:lnSpc>
              <a:spcBef>
                <a:spcPts val="0"/>
              </a:spcBef>
              <a:spcAft>
                <a:spcPts val="0"/>
              </a:spcAft>
            </a:pPr>
            <a:r>
              <a:rPr kumimoji="0" lang="en-US" dirty="0" smtClean="0">
                <a:solidFill>
                  <a:prstClr val="black"/>
                </a:solidFill>
                <a:latin typeface="Calibri"/>
              </a:rPr>
              <a:t>Introduction</a:t>
            </a:r>
          </a:p>
          <a:p>
            <a:pPr fontAlgn="auto">
              <a:lnSpc>
                <a:spcPct val="160000"/>
              </a:lnSpc>
              <a:spcBef>
                <a:spcPts val="0"/>
              </a:spcBef>
              <a:spcAft>
                <a:spcPts val="0"/>
              </a:spcAft>
            </a:pPr>
            <a:r>
              <a:rPr kumimoji="0" lang="zh-CN" altLang="en-US" b="1" dirty="0" smtClean="0">
                <a:solidFill>
                  <a:prstClr val="black"/>
                </a:solidFill>
                <a:latin typeface="Calibri"/>
              </a:rPr>
              <a:t>基本存储单元：锁存器、</a:t>
            </a:r>
            <a:r>
              <a:rPr kumimoji="0" lang="zh-CN" altLang="en-US" b="1" dirty="0">
                <a:solidFill>
                  <a:prstClr val="black"/>
                </a:solidFill>
                <a:latin typeface="Calibri"/>
              </a:rPr>
              <a:t>触发</a:t>
            </a:r>
            <a:r>
              <a:rPr kumimoji="0" lang="zh-CN" altLang="en-US" b="1" dirty="0" smtClean="0">
                <a:solidFill>
                  <a:prstClr val="black"/>
                </a:solidFill>
                <a:latin typeface="Calibri"/>
              </a:rPr>
              <a:t>器     </a:t>
            </a:r>
            <a:r>
              <a:rPr kumimoji="0" lang="en-US" altLang="zh-CN" b="1" dirty="0" smtClean="0">
                <a:solidFill>
                  <a:prstClr val="black"/>
                </a:solidFill>
                <a:latin typeface="Calibri"/>
              </a:rPr>
              <a:t/>
            </a:r>
            <a:br>
              <a:rPr kumimoji="0" lang="en-US" altLang="zh-CN" b="1" dirty="0" smtClean="0">
                <a:solidFill>
                  <a:prstClr val="black"/>
                </a:solidFill>
                <a:latin typeface="Calibri"/>
              </a:rPr>
            </a:br>
            <a:r>
              <a:rPr kumimoji="0" lang="en-US" altLang="zh-CN" b="1" dirty="0" smtClean="0">
                <a:solidFill>
                  <a:prstClr val="black"/>
                </a:solidFill>
                <a:latin typeface="Calibri"/>
              </a:rPr>
              <a:t>                               </a:t>
            </a:r>
            <a:r>
              <a:rPr kumimoji="0" lang="en-US" b="1" dirty="0" smtClean="0">
                <a:solidFill>
                  <a:prstClr val="black"/>
                </a:solidFill>
                <a:latin typeface="Calibri"/>
              </a:rPr>
              <a:t>Latches,  Flip-Flops</a:t>
            </a:r>
          </a:p>
          <a:p>
            <a:pPr fontAlgn="auto">
              <a:lnSpc>
                <a:spcPct val="160000"/>
              </a:lnSpc>
              <a:spcBef>
                <a:spcPts val="0"/>
              </a:spcBef>
              <a:spcAft>
                <a:spcPts val="0"/>
              </a:spcAft>
            </a:pPr>
            <a:r>
              <a:rPr kumimoji="0" lang="zh-CN" altLang="en-US" b="1" dirty="0" smtClean="0">
                <a:solidFill>
                  <a:prstClr val="black"/>
                </a:solidFill>
                <a:latin typeface="Calibri"/>
              </a:rPr>
              <a:t>同步时序逻辑设计 </a:t>
            </a:r>
            <a:r>
              <a:rPr kumimoji="0" lang="en-US" altLang="zh-CN" sz="2800" dirty="0" smtClean="0">
                <a:solidFill>
                  <a:prstClr val="black"/>
                </a:solidFill>
                <a:latin typeface="Calibri"/>
              </a:rPr>
              <a:t>Synchronous </a:t>
            </a:r>
            <a:r>
              <a:rPr kumimoji="0" lang="en-US" altLang="zh-CN" sz="2800" dirty="0">
                <a:solidFill>
                  <a:prstClr val="black"/>
                </a:solidFill>
                <a:latin typeface="Calibri"/>
              </a:rPr>
              <a:t>Logic </a:t>
            </a:r>
            <a:r>
              <a:rPr kumimoji="0" lang="en-US" altLang="zh-CN" sz="2800" dirty="0" smtClean="0">
                <a:solidFill>
                  <a:prstClr val="black"/>
                </a:solidFill>
                <a:latin typeface="Calibri"/>
              </a:rPr>
              <a:t>Design</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有限状态机 </a:t>
            </a:r>
            <a:r>
              <a:rPr kumimoji="0" lang="en-US" altLang="zh-CN" b="1" dirty="0">
                <a:solidFill>
                  <a:prstClr val="black"/>
                </a:solidFill>
                <a:latin typeface="Calibri"/>
              </a:rPr>
              <a:t> </a:t>
            </a:r>
            <a:r>
              <a:rPr kumimoji="0" lang="en-US" sz="2800" dirty="0" smtClean="0">
                <a:solidFill>
                  <a:prstClr val="black"/>
                </a:solidFill>
                <a:latin typeface="Calibri"/>
              </a:rPr>
              <a:t>Finite State Machines</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时序逻辑的时序 </a:t>
            </a:r>
            <a:r>
              <a:rPr kumimoji="0" lang="en-US" altLang="zh-CN" sz="2800" dirty="0" smtClean="0">
                <a:solidFill>
                  <a:prstClr val="black"/>
                </a:solidFill>
                <a:latin typeface="Calibri"/>
              </a:rPr>
              <a:t>Timing </a:t>
            </a:r>
            <a:r>
              <a:rPr kumimoji="0" lang="en-US" altLang="zh-CN" sz="2800" dirty="0">
                <a:solidFill>
                  <a:prstClr val="black"/>
                </a:solidFill>
                <a:latin typeface="Calibri"/>
              </a:rPr>
              <a:t>of Sequential </a:t>
            </a:r>
            <a:r>
              <a:rPr kumimoji="0" lang="en-US" altLang="zh-CN" sz="2800" dirty="0" smtClean="0">
                <a:solidFill>
                  <a:prstClr val="black"/>
                </a:solidFill>
                <a:latin typeface="Calibri"/>
              </a:rPr>
              <a:t>Logic</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并行 </a:t>
            </a:r>
            <a:r>
              <a:rPr kumimoji="0" lang="en-US" sz="3000" dirty="0" smtClean="0">
                <a:solidFill>
                  <a:prstClr val="black"/>
                </a:solidFill>
                <a:latin typeface="Calibri"/>
              </a:rPr>
              <a:t>Parallelism</a:t>
            </a:r>
            <a:endParaRPr kumimoji="0" lang="en-GB" sz="3000" dirty="0">
              <a:solidFill>
                <a:prstClr val="black"/>
              </a:solidFill>
              <a:latin typeface="Calibri"/>
            </a:endParaRPr>
          </a:p>
        </p:txBody>
      </p:sp>
      <p:sp>
        <p:nvSpPr>
          <p:cNvPr id="2" name="矩形 1"/>
          <p:cNvSpPr/>
          <p:nvPr/>
        </p:nvSpPr>
        <p:spPr>
          <a:xfrm>
            <a:off x="2195736" y="5526322"/>
            <a:ext cx="3480440"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3200" b="1" dirty="0"/>
              <a:t>同步时序电路分析</a:t>
            </a:r>
            <a:endParaRPr lang="zh-CN" altLang="en-US" sz="3200" dirty="0"/>
          </a:p>
        </p:txBody>
      </p:sp>
    </p:spTree>
    <p:extLst>
      <p:ext uri="{BB962C8B-B14F-4D97-AF65-F5344CB8AC3E}">
        <p14:creationId xmlns:p14="http://schemas.microsoft.com/office/powerpoint/2010/main" val="1495511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3789040"/>
            <a:ext cx="52673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30</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2</a:t>
            </a:r>
            <a:r>
              <a:rPr lang="zh-CN" altLang="en-US" dirty="0" smtClean="0"/>
              <a:t>：</a:t>
            </a:r>
            <a:r>
              <a:rPr lang="zh-CN" altLang="en-US" b="1" dirty="0">
                <a:solidFill>
                  <a:srgbClr val="FF0000"/>
                </a:solidFill>
                <a:latin typeface="隶书" pitchFamily="49" charset="-122"/>
                <a:ea typeface="隶书" pitchFamily="49" charset="-122"/>
              </a:rPr>
              <a:t>分析</a:t>
            </a:r>
            <a:r>
              <a:rPr lang="zh-CN" altLang="en-US" dirty="0" smtClean="0"/>
              <a:t>时序电路逻辑功能 </a:t>
            </a:r>
            <a:r>
              <a:rPr lang="en-US" altLang="zh-CN" dirty="0" smtClean="0"/>
              <a:t>(3)</a:t>
            </a:r>
            <a:endParaRPr lang="zh-CN" altLang="en-US" dirty="0"/>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842" y="980728"/>
            <a:ext cx="8643638" cy="245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3808142" y="5291916"/>
            <a:ext cx="5444378" cy="1521460"/>
            <a:chOff x="2944046" y="5219908"/>
            <a:chExt cx="5444378" cy="1521460"/>
          </a:xfrm>
        </p:grpSpPr>
        <mc:AlternateContent xmlns:mc="http://schemas.openxmlformats.org/markup-compatibility/2006" xmlns:a14="http://schemas.microsoft.com/office/drawing/2010/main">
          <mc:Choice Requires="a14">
            <p:sp>
              <p:nvSpPr>
                <p:cNvPr id="16" name="矩形 15"/>
                <p:cNvSpPr/>
                <p:nvPr/>
              </p:nvSpPr>
              <p:spPr>
                <a:xfrm>
                  <a:off x="3088062" y="5589160"/>
                  <a:ext cx="4229299" cy="369332"/>
                </a:xfrm>
                <a:prstGeom prst="rect">
                  <a:avLst/>
                </a:prstGeom>
              </p:spPr>
              <p:txBody>
                <a:bodyPr wrap="none">
                  <a:spAutoFit/>
                </a:bodyPr>
                <a:lstStyle/>
                <a:p>
                  <a14:m>
                    <m:oMath xmlns:m="http://schemas.openxmlformats.org/officeDocument/2006/math">
                      <m:sSub>
                        <m:sSubPr>
                          <m:ctrlPr>
                            <a:rPr lang="en-US" altLang="zh-CN" sz="1800" i="1">
                              <a:latin typeface="Cambria Math" panose="02040503050406030204" pitchFamily="18" charset="0"/>
                            </a:rPr>
                          </m:ctrlPr>
                        </m:sSubPr>
                        <m:e>
                          <m:r>
                            <a:rPr lang="en-US" altLang="zh-CN" sz="1800" i="1">
                              <a:latin typeface="Cambria Math"/>
                            </a:rPr>
                            <m:t>𝐽𝐾</m:t>
                          </m:r>
                        </m:e>
                        <m:sub>
                          <m:r>
                            <a:rPr lang="en-US" altLang="zh-CN" sz="1800" i="1">
                              <a:latin typeface="Cambria Math"/>
                            </a:rPr>
                            <m:t>1</m:t>
                          </m:r>
                        </m:sub>
                      </m:sSub>
                      <m:r>
                        <a:rPr lang="zh-CN" altLang="en-US" sz="1800" i="1" smtClean="0">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i="1">
                              <a:latin typeface="Cambria Math"/>
                            </a:rPr>
                            <m:t>1</m:t>
                          </m:r>
                        </m:sub>
                      </m:sSub>
                      <m:r>
                        <a:rPr lang="en-US" altLang="zh-CN" sz="1800" b="0" i="1" smtClean="0">
                          <a:latin typeface="Cambria Math"/>
                        </a:rPr>
                        <m:t>(</m:t>
                      </m:r>
                      <m:r>
                        <a:rPr lang="en-US" altLang="zh-CN" sz="1800" b="0" i="1" smtClean="0">
                          <a:latin typeface="Cambria Math"/>
                        </a:rPr>
                        <m:t>𝑡</m:t>
                      </m:r>
                      <m:r>
                        <a:rPr lang="en-US" altLang="zh-CN" sz="1800" b="0" i="1" smtClean="0">
                          <a:latin typeface="Cambria Math"/>
                        </a:rPr>
                        <m:t>+1)=(</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oMath>
                  </a14:m>
                  <a:endParaRPr lang="zh-CN" altLang="en-US" sz="1800" dirty="0"/>
                </a:p>
              </p:txBody>
            </p:sp>
          </mc:Choice>
          <mc:Fallback xmlns="">
            <p:sp>
              <p:nvSpPr>
                <p:cNvPr id="16" name="矩形 15"/>
                <p:cNvSpPr>
                  <a:spLocks noRot="1" noChangeAspect="1" noMove="1" noResize="1" noEditPoints="1" noAdjustHandles="1" noChangeArrowheads="1" noChangeShapeType="1" noTextEdit="1"/>
                </p:cNvSpPr>
                <p:nvPr/>
              </p:nvSpPr>
              <p:spPr>
                <a:xfrm>
                  <a:off x="3088062" y="5589160"/>
                  <a:ext cx="4229299" cy="369332"/>
                </a:xfrm>
                <a:prstGeom prst="rect">
                  <a:avLst/>
                </a:prstGeom>
                <a:blipFill rotWithShape="1">
                  <a:blip r:embed="rId5"/>
                  <a:stretch>
                    <a:fillRect l="-144"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088062" y="5958412"/>
                  <a:ext cx="5300362" cy="39081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2</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2</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smtClean="0">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2</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i="1">
                              <a:latin typeface="Cambria Math"/>
                            </a:rPr>
                            <m:t>′</m:t>
                          </m:r>
                        </m:e>
                        <m:sub>
                          <m:r>
                            <a:rPr lang="en-US" altLang="zh-CN" sz="1800" b="0" i="1" smtClean="0">
                              <a:latin typeface="Cambria Math"/>
                            </a:rPr>
                            <m:t>3</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oMath>
                  </a14:m>
                  <a:endParaRPr lang="zh-CN" altLang="en-US" sz="1800" dirty="0"/>
                </a:p>
              </p:txBody>
            </p:sp>
          </mc:Choice>
          <mc:Fallback xmlns="">
            <p:sp>
              <p:nvSpPr>
                <p:cNvPr id="18" name="矩形 17"/>
                <p:cNvSpPr>
                  <a:spLocks noRot="1" noChangeAspect="1" noMove="1" noResize="1" noEditPoints="1" noAdjustHandles="1" noChangeArrowheads="1" noChangeShapeType="1" noTextEdit="1"/>
                </p:cNvSpPr>
                <p:nvPr/>
              </p:nvSpPr>
              <p:spPr>
                <a:xfrm>
                  <a:off x="3088062" y="5958412"/>
                  <a:ext cx="5300362" cy="390813"/>
                </a:xfrm>
                <a:prstGeom prst="rect">
                  <a:avLst/>
                </a:prstGeom>
                <a:blipFill rotWithShape="1">
                  <a:blip r:embed="rId6"/>
                  <a:stretch>
                    <a:fillRect l="-115" t="-12500" b="-14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88062" y="6349145"/>
                  <a:ext cx="5172442" cy="392223"/>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i="1">
                              <a:latin typeface="Cambria Math"/>
                            </a:rPr>
                            <m:t>𝐽𝐾</m:t>
                          </m:r>
                        </m:e>
                        <m:sub>
                          <m:r>
                            <a:rPr lang="en-US" altLang="zh-CN" sz="1800" b="0" i="1" smtClean="0">
                              <a:latin typeface="Cambria Math"/>
                            </a:rPr>
                            <m:t>3</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3</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1</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r>
                        <a:rPr lang="en-US" altLang="zh-CN" sz="1800" i="1" smtClean="0">
                          <a:latin typeface="Cambria Math"/>
                          <a:ea typeface="Cambria Math"/>
                        </a:rPr>
                        <m:t>∙</m:t>
                      </m:r>
                      <m:sSub>
                        <m:sSubPr>
                          <m:ctrlPr>
                            <a:rPr lang="en-US" altLang="zh-CN" sz="1800" i="1">
                              <a:latin typeface="Cambria Math" panose="02040503050406030204" pitchFamily="18" charset="0"/>
                            </a:rPr>
                          </m:ctrlPr>
                        </m:sSubPr>
                        <m:e>
                          <m:sSup>
                            <m:sSupPr>
                              <m:ctrlPr>
                                <a:rPr lang="en-US" altLang="zh-CN" sz="1800" b="0" i="1" smtClean="0">
                                  <a:latin typeface="Cambria Math" panose="02040503050406030204" pitchFamily="18" charset="0"/>
                                </a:rPr>
                              </m:ctrlPr>
                            </m:sSupPr>
                            <m:e>
                              <m:r>
                                <a:rPr lang="en-US" altLang="zh-CN" sz="1800" i="1">
                                  <a:latin typeface="Cambria Math"/>
                                </a:rPr>
                                <m:t>𝑄</m:t>
                              </m:r>
                            </m:e>
                            <m:sup>
                              <m:r>
                                <a:rPr lang="en-US" altLang="zh-CN" sz="1800" b="0" i="1" smtClean="0">
                                  <a:latin typeface="Cambria Math"/>
                                </a:rPr>
                                <m:t>′</m:t>
                              </m:r>
                            </m:sup>
                          </m:sSup>
                        </m:e>
                        <m:sub>
                          <m:r>
                            <a:rPr lang="en-US" altLang="zh-CN" sz="1800" b="0" i="1" smtClean="0">
                              <a:latin typeface="Cambria Math"/>
                            </a:rPr>
                            <m:t>3</m:t>
                          </m:r>
                        </m:sub>
                      </m:sSub>
                      <m:r>
                        <a:rPr lang="en-US" altLang="zh-CN" sz="1800" b="0" i="1" smtClean="0">
                          <a:latin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i="1">
                              <a:latin typeface="Cambria Math"/>
                            </a:rPr>
                            <m:t>2</m:t>
                          </m:r>
                        </m:sub>
                      </m:sSub>
                      <m:r>
                        <a:rPr lang="en-US" altLang="zh-CN" sz="1800" i="1">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i="1">
                              <a:latin typeface="Cambria Math"/>
                            </a:rPr>
                            <m:t>3</m:t>
                          </m:r>
                        </m:sub>
                      </m:sSub>
                    </m:oMath>
                  </a14:m>
                  <a:endParaRPr lang="zh-CN" altLang="en-US" sz="1800" dirty="0"/>
                </a:p>
              </p:txBody>
            </p:sp>
          </mc:Choice>
          <mc:Fallback xmlns="">
            <p:sp>
              <p:nvSpPr>
                <p:cNvPr id="19" name="矩形 18"/>
                <p:cNvSpPr>
                  <a:spLocks noRot="1" noChangeAspect="1" noMove="1" noResize="1" noEditPoints="1" noAdjustHandles="1" noChangeArrowheads="1" noChangeShapeType="1" noTextEdit="1"/>
                </p:cNvSpPr>
                <p:nvPr/>
              </p:nvSpPr>
              <p:spPr>
                <a:xfrm>
                  <a:off x="3088062" y="6349145"/>
                  <a:ext cx="5172442" cy="392223"/>
                </a:xfrm>
                <a:prstGeom prst="rect">
                  <a:avLst/>
                </a:prstGeom>
                <a:blipFill rotWithShape="1">
                  <a:blip r:embed="rId7"/>
                  <a:stretch>
                    <a:fillRect l="-118" t="-12308" b="-12308"/>
                  </a:stretch>
                </a:blipFill>
              </p:spPr>
              <p:txBody>
                <a:bodyPr/>
                <a:lstStyle/>
                <a:p>
                  <a:r>
                    <a:rPr lang="zh-CN" altLang="en-US">
                      <a:noFill/>
                    </a:rPr>
                    <a:t> </a:t>
                  </a:r>
                </a:p>
              </p:txBody>
            </p:sp>
          </mc:Fallback>
        </mc:AlternateContent>
        <p:sp>
          <p:nvSpPr>
            <p:cNvPr id="20" name="左大括号 19"/>
            <p:cNvSpPr/>
            <p:nvPr/>
          </p:nvSpPr>
          <p:spPr bwMode="auto">
            <a:xfrm>
              <a:off x="2944046" y="5325922"/>
              <a:ext cx="145355" cy="1368152"/>
            </a:xfrm>
            <a:prstGeom prst="leftBrace">
              <a:avLst/>
            </a:prstGeom>
            <a:no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xmlns:a14="http://schemas.microsoft.com/office/drawing/2010/main">
          <mc:Choice Requires="a14">
            <p:sp>
              <p:nvSpPr>
                <p:cNvPr id="22" name="TextBox 21"/>
                <p:cNvSpPr txBox="1"/>
                <p:nvPr/>
              </p:nvSpPr>
              <p:spPr>
                <a:xfrm>
                  <a:off x="3422795" y="5219908"/>
                  <a:ext cx="2445349" cy="369332"/>
                </a:xfrm>
                <a:prstGeom prst="rect">
                  <a:avLst/>
                </a:prstGeom>
                <a:noFill/>
              </p:spPr>
              <p:txBody>
                <a:bodyPr wrap="none" rtlCol="0">
                  <a:spAutoFit/>
                </a:bodyPr>
                <a:lstStyle/>
                <a:p>
                  <a:r>
                    <a:rPr lang="zh-CN" altLang="en-US" sz="1800" b="0" dirty="0" smtClean="0"/>
                    <a:t>输出方程：</a:t>
                  </a:r>
                  <a14:m>
                    <m:oMath xmlns:m="http://schemas.openxmlformats.org/officeDocument/2006/math">
                      <m:r>
                        <a:rPr lang="en-US" altLang="zh-CN" sz="1800" b="0" i="1" smtClean="0">
                          <a:solidFill>
                            <a:schemeClr val="tx1"/>
                          </a:solidFill>
                          <a:latin typeface="Cambria Math"/>
                        </a:rPr>
                        <m:t>𝑦</m:t>
                      </m:r>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𝑄</m:t>
                          </m:r>
                        </m:e>
                        <m:sub>
                          <m:r>
                            <a:rPr lang="en-US" altLang="zh-CN" sz="1800" b="0" i="1" smtClean="0">
                              <a:solidFill>
                                <a:schemeClr val="tx1"/>
                              </a:solidFill>
                              <a:latin typeface="Cambria Math"/>
                            </a:rPr>
                            <m:t>2</m:t>
                          </m:r>
                        </m:sub>
                      </m:sSub>
                      <m:r>
                        <a:rPr lang="en-US" altLang="zh-CN" sz="1800" b="0" i="1" smtClean="0">
                          <a:solidFill>
                            <a:schemeClr val="tx1"/>
                          </a:solidFill>
                          <a:latin typeface="Cambria Math"/>
                          <a:ea typeface="Cambria Math"/>
                        </a:rPr>
                        <m:t>∙</m:t>
                      </m:r>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3</m:t>
                          </m:r>
                        </m:sub>
                      </m:sSub>
                    </m:oMath>
                  </a14:m>
                  <a:endParaRPr lang="zh-CN" altLang="en-US" sz="1800" dirty="0">
                    <a:solidFill>
                      <a:schemeClr val="tx1"/>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422795" y="5219908"/>
                  <a:ext cx="2445349" cy="369332"/>
                </a:xfrm>
                <a:prstGeom prst="rect">
                  <a:avLst/>
                </a:prstGeom>
                <a:blipFill rotWithShape="1">
                  <a:blip r:embed="rId8"/>
                  <a:stretch>
                    <a:fillRect l="-1995" t="-11475" b="-21311"/>
                  </a:stretch>
                </a:blipFill>
              </p:spPr>
              <p:txBody>
                <a:bodyPr/>
                <a:lstStyle/>
                <a:p>
                  <a:r>
                    <a:rPr lang="zh-CN" altLang="en-US">
                      <a:noFill/>
                    </a:rPr>
                    <a:t> </a:t>
                  </a:r>
                </a:p>
              </p:txBody>
            </p:sp>
          </mc:Fallback>
        </mc:AlternateContent>
      </p:grpSp>
      <p:pic>
        <p:nvPicPr>
          <p:cNvPr id="54274"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544" y="3798474"/>
            <a:ext cx="29813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298955" y="3399383"/>
            <a:ext cx="1112805" cy="461665"/>
          </a:xfrm>
          <a:prstGeom prst="rect">
            <a:avLst/>
          </a:prstGeom>
        </p:spPr>
        <p:txBody>
          <a:bodyPr wrap="none">
            <a:spAutoFit/>
          </a:bodyPr>
          <a:lstStyle/>
          <a:p>
            <a:r>
              <a:rPr lang="zh-CN" altLang="en-US" b="1" dirty="0" smtClean="0"/>
              <a:t>状态表</a:t>
            </a:r>
            <a:endParaRPr lang="zh-CN" altLang="en-US" dirty="0"/>
          </a:p>
        </p:txBody>
      </p:sp>
      <p:sp>
        <p:nvSpPr>
          <p:cNvPr id="27" name="矩形 26"/>
          <p:cNvSpPr/>
          <p:nvPr/>
        </p:nvSpPr>
        <p:spPr>
          <a:xfrm>
            <a:off x="5868144" y="3399382"/>
            <a:ext cx="1112805" cy="461665"/>
          </a:xfrm>
          <a:prstGeom prst="rect">
            <a:avLst/>
          </a:prstGeom>
        </p:spPr>
        <p:txBody>
          <a:bodyPr wrap="none">
            <a:spAutoFit/>
          </a:bodyPr>
          <a:lstStyle/>
          <a:p>
            <a:r>
              <a:rPr lang="zh-CN" altLang="en-US" b="1" dirty="0" smtClean="0"/>
              <a:t>状态图</a:t>
            </a:r>
            <a:endParaRPr lang="zh-CN" altLang="en-US" dirty="0"/>
          </a:p>
        </p:txBody>
      </p:sp>
      <p:sp>
        <p:nvSpPr>
          <p:cNvPr id="15" name="椭圆 14"/>
          <p:cNvSpPr/>
          <p:nvPr/>
        </p:nvSpPr>
        <p:spPr bwMode="auto">
          <a:xfrm>
            <a:off x="1403648"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7" name="椭圆 16"/>
          <p:cNvSpPr/>
          <p:nvPr/>
        </p:nvSpPr>
        <p:spPr bwMode="auto">
          <a:xfrm>
            <a:off x="3491880"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21" name="椭圆 20"/>
          <p:cNvSpPr/>
          <p:nvPr/>
        </p:nvSpPr>
        <p:spPr bwMode="auto">
          <a:xfrm>
            <a:off x="5751331" y="2008516"/>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97218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31</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2</a:t>
            </a:r>
            <a:r>
              <a:rPr lang="zh-CN" altLang="en-US" dirty="0" smtClean="0"/>
              <a:t>：</a:t>
            </a:r>
            <a:r>
              <a:rPr lang="zh-CN" altLang="en-US" b="1" dirty="0">
                <a:solidFill>
                  <a:srgbClr val="FF0000"/>
                </a:solidFill>
                <a:latin typeface="隶书" pitchFamily="49" charset="-122"/>
                <a:ea typeface="隶书" pitchFamily="49" charset="-122"/>
              </a:rPr>
              <a:t>分析</a:t>
            </a:r>
            <a:r>
              <a:rPr lang="zh-CN" altLang="en-US" dirty="0" smtClean="0"/>
              <a:t>时序电路逻辑功能 </a:t>
            </a:r>
            <a:r>
              <a:rPr lang="en-US" altLang="zh-CN" dirty="0" smtClean="0"/>
              <a:t>(4)</a:t>
            </a:r>
            <a:endParaRPr lang="zh-CN" alt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842" y="980728"/>
            <a:ext cx="8643638" cy="245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798474"/>
            <a:ext cx="2981325"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1298955" y="3399383"/>
            <a:ext cx="1112805" cy="461665"/>
          </a:xfrm>
          <a:prstGeom prst="rect">
            <a:avLst/>
          </a:prstGeom>
        </p:spPr>
        <p:txBody>
          <a:bodyPr wrap="none">
            <a:spAutoFit/>
          </a:bodyPr>
          <a:lstStyle/>
          <a:p>
            <a:r>
              <a:rPr lang="zh-CN" altLang="en-US" b="1" dirty="0" smtClean="0"/>
              <a:t>状态表</a:t>
            </a:r>
            <a:endParaRPr lang="zh-CN" altLang="en-US" dirty="0"/>
          </a:p>
        </p:txBody>
      </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544978"/>
            <a:ext cx="3816424" cy="332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矩形 26"/>
          <p:cNvSpPr/>
          <p:nvPr/>
        </p:nvSpPr>
        <p:spPr>
          <a:xfrm>
            <a:off x="4860032" y="3272145"/>
            <a:ext cx="3693640" cy="461665"/>
          </a:xfrm>
          <a:prstGeom prst="rect">
            <a:avLst/>
          </a:prstGeom>
        </p:spPr>
        <p:txBody>
          <a:bodyPr wrap="none">
            <a:spAutoFit/>
          </a:bodyPr>
          <a:lstStyle/>
          <a:p>
            <a:r>
              <a:rPr lang="zh-CN" altLang="en-US" b="1" dirty="0" smtClean="0"/>
              <a:t>时序图</a:t>
            </a:r>
            <a:r>
              <a:rPr lang="zh-CN" altLang="en-US" sz="2000" dirty="0" smtClean="0"/>
              <a:t>：便于实验测试、模拟</a:t>
            </a:r>
            <a:endParaRPr lang="zh-CN" altLang="en-US" sz="2000" dirty="0"/>
          </a:p>
        </p:txBody>
      </p:sp>
      <p:sp>
        <p:nvSpPr>
          <p:cNvPr id="10" name="椭圆 9"/>
          <p:cNvSpPr/>
          <p:nvPr/>
        </p:nvSpPr>
        <p:spPr bwMode="auto">
          <a:xfrm>
            <a:off x="1403648"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1" name="椭圆 10"/>
          <p:cNvSpPr/>
          <p:nvPr/>
        </p:nvSpPr>
        <p:spPr bwMode="auto">
          <a:xfrm>
            <a:off x="3491880" y="1998212"/>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2" name="椭圆 11"/>
          <p:cNvSpPr/>
          <p:nvPr/>
        </p:nvSpPr>
        <p:spPr bwMode="auto">
          <a:xfrm>
            <a:off x="5751331" y="2008516"/>
            <a:ext cx="116813" cy="134644"/>
          </a:xfrm>
          <a:prstGeom prst="ellipse">
            <a:avLst/>
          </a:prstGeom>
          <a:solidFill>
            <a:schemeClr val="bg1"/>
          </a:solidFill>
          <a:ln w="2857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520196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32</a:t>
            </a:fld>
            <a:endParaRPr lang="en-US" altLang="zh-CN"/>
          </a:p>
        </p:txBody>
      </p:sp>
      <p:sp>
        <p:nvSpPr>
          <p:cNvPr id="4" name="标题 3"/>
          <p:cNvSpPr>
            <a:spLocks noGrp="1"/>
          </p:cNvSpPr>
          <p:nvPr>
            <p:ph type="title"/>
          </p:nvPr>
        </p:nvSpPr>
        <p:spPr/>
        <p:txBody>
          <a:bodyPr/>
          <a:lstStyle/>
          <a:p>
            <a:r>
              <a:rPr lang="zh-CN" altLang="en-US" dirty="0" smtClean="0"/>
              <a:t>练习</a:t>
            </a:r>
            <a:r>
              <a:rPr lang="en-US" altLang="zh-CN" dirty="0" smtClean="0"/>
              <a:t>3</a:t>
            </a:r>
            <a:r>
              <a:rPr lang="zh-CN" altLang="en-US" dirty="0" smtClean="0"/>
              <a:t>：</a:t>
            </a:r>
            <a:r>
              <a:rPr lang="zh-CN" altLang="en-US" b="1" dirty="0">
                <a:solidFill>
                  <a:srgbClr val="FF0000"/>
                </a:solidFill>
                <a:latin typeface="隶书" pitchFamily="49" charset="-122"/>
                <a:ea typeface="隶书" pitchFamily="49" charset="-122"/>
              </a:rPr>
              <a:t>分析</a:t>
            </a:r>
            <a:r>
              <a:rPr lang="zh-CN" altLang="en-US" dirty="0"/>
              <a:t>时序电路逻辑功能</a:t>
            </a: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6912768" cy="2388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255304" y="3401284"/>
            <a:ext cx="4159857" cy="1107836"/>
            <a:chOff x="255304" y="3401284"/>
            <a:chExt cx="4159857" cy="1107836"/>
          </a:xfrm>
        </p:grpSpPr>
        <mc:AlternateContent xmlns:mc="http://schemas.openxmlformats.org/markup-compatibility/2006" xmlns:a14="http://schemas.microsoft.com/office/drawing/2010/main">
          <mc:Choice Requires="a14">
            <p:sp>
              <p:nvSpPr>
                <p:cNvPr id="6" name="矩形 5"/>
                <p:cNvSpPr/>
                <p:nvPr/>
              </p:nvSpPr>
              <p:spPr>
                <a:xfrm>
                  <a:off x="255304" y="3770536"/>
                  <a:ext cx="3237489" cy="369332"/>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𝐷</m:t>
                          </m:r>
                        </m:e>
                        <m:sub>
                          <m:r>
                            <a:rPr lang="en-US" altLang="zh-CN" sz="1800" i="1">
                              <a:latin typeface="Cambria Math"/>
                            </a:rPr>
                            <m:t>1</m:t>
                          </m:r>
                        </m:sub>
                      </m:sSub>
                      <m:r>
                        <a:rPr lang="zh-CN" altLang="en-US" sz="1800" i="1" smtClean="0">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i="1">
                              <a:latin typeface="Cambria Math"/>
                            </a:rPr>
                            <m:t>1</m:t>
                          </m:r>
                        </m:sub>
                      </m:sSub>
                      <m:r>
                        <a:rPr lang="en-US" altLang="zh-CN" sz="1800" b="0" i="1" smtClean="0">
                          <a:latin typeface="Cambria Math"/>
                        </a:rPr>
                        <m:t>(</m:t>
                      </m:r>
                      <m:r>
                        <a:rPr lang="en-US" altLang="zh-CN" sz="1800" b="0" i="1" smtClean="0">
                          <a:latin typeface="Cambria Math"/>
                        </a:rPr>
                        <m:t>𝑡</m:t>
                      </m:r>
                      <m:r>
                        <a:rPr lang="en-US" altLang="zh-CN" sz="1800" b="0" i="1" smtClean="0">
                          <a:latin typeface="Cambria Math"/>
                        </a:rPr>
                        <m:t>+1)=</m:t>
                      </m:r>
                      <m:sSub>
                        <m:sSubPr>
                          <m:ctrlPr>
                            <a:rPr lang="en-US" altLang="zh-CN" sz="1800" i="1" smtClean="0">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oMath>
                  </a14:m>
                  <a:endParaRPr lang="zh-CN" altLang="en-US" sz="1800" dirty="0"/>
                </a:p>
              </p:txBody>
            </p:sp>
          </mc:Choice>
          <mc:Fallback xmlns="">
            <p:sp>
              <p:nvSpPr>
                <p:cNvPr id="6" name="矩形 5"/>
                <p:cNvSpPr>
                  <a:spLocks noRot="1" noChangeAspect="1" noMove="1" noResize="1" noEditPoints="1" noAdjustHandles="1" noChangeArrowheads="1" noChangeShapeType="1" noTextEdit="1"/>
                </p:cNvSpPr>
                <p:nvPr/>
              </p:nvSpPr>
              <p:spPr>
                <a:xfrm>
                  <a:off x="255304" y="3770536"/>
                  <a:ext cx="3237489" cy="369332"/>
                </a:xfrm>
                <a:prstGeom prst="rect">
                  <a:avLst/>
                </a:prstGeom>
                <a:blipFill rotWithShape="1">
                  <a:blip r:embed="rId3"/>
                  <a:stretch>
                    <a:fillRect t="-11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55304" y="4139788"/>
                  <a:ext cx="4159857" cy="369332"/>
                </a:xfrm>
                <a:prstGeom prst="rect">
                  <a:avLst/>
                </a:prstGeom>
              </p:spPr>
              <p:txBody>
                <a:bodyPr wrap="none">
                  <a:spAutoFit/>
                </a:bodyPr>
                <a:lstStyle/>
                <a:p>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𝐷</m:t>
                          </m:r>
                        </m:e>
                        <m:sub>
                          <m:r>
                            <a:rPr lang="en-US" altLang="zh-CN" sz="1800" b="0" i="1" smtClean="0">
                              <a:latin typeface="Cambria Math"/>
                            </a:rPr>
                            <m:t>2</m:t>
                          </m:r>
                        </m:sub>
                      </m:sSub>
                      <m:r>
                        <a:rPr lang="zh-CN" altLang="en-US" sz="1800" i="1">
                          <a:latin typeface="Cambria Math"/>
                        </a:rPr>
                        <m:t>状态</m:t>
                      </m:r>
                    </m:oMath>
                  </a14:m>
                  <a:r>
                    <a:rPr lang="zh-CN" altLang="en-US" sz="1800" dirty="0"/>
                    <a:t>方程：</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2</m:t>
                          </m:r>
                        </m:sub>
                      </m:sSub>
                      <m:d>
                        <m:dPr>
                          <m:ctrlPr>
                            <a:rPr lang="en-US" altLang="zh-CN" sz="1800" b="0" i="1" smtClean="0">
                              <a:latin typeface="Cambria Math" panose="02040503050406030204" pitchFamily="18" charset="0"/>
                            </a:rPr>
                          </m:ctrlPr>
                        </m:dPr>
                        <m:e>
                          <m:r>
                            <a:rPr lang="en-US" altLang="zh-CN" sz="1800" b="0" i="1" smtClean="0">
                              <a:latin typeface="Cambria Math"/>
                            </a:rPr>
                            <m:t>𝑡</m:t>
                          </m:r>
                          <m:r>
                            <a:rPr lang="en-US" altLang="zh-CN" sz="1800" b="0" i="1" smtClean="0">
                              <a:latin typeface="Cambria Math"/>
                            </a:rPr>
                            <m:t>+1</m:t>
                          </m:r>
                        </m:e>
                      </m:d>
                      <m:r>
                        <a:rPr lang="en-US" altLang="zh-CN" sz="1800" i="1">
                          <a:latin typeface="Cambria Math"/>
                        </a:rPr>
                        <m:t>=</m:t>
                      </m:r>
                      <m:sSub>
                        <m:sSubPr>
                          <m:ctrlPr>
                            <a:rPr lang="en-US" altLang="zh-CN" sz="1800" i="1" smtClean="0">
                              <a:latin typeface="Cambria Math" panose="02040503050406030204" pitchFamily="18" charset="0"/>
                            </a:rPr>
                          </m:ctrlPr>
                        </m:sSubPr>
                        <m:e>
                          <m:r>
                            <a:rPr lang="en-US" altLang="zh-CN" sz="1800" b="0" i="1" smtClean="0">
                              <a:latin typeface="Cambria Math"/>
                            </a:rPr>
                            <m:t>𝐴</m:t>
                          </m:r>
                          <m:r>
                            <a:rPr lang="en-US" altLang="zh-CN" sz="1800" b="0" i="1" smtClean="0">
                              <a:latin typeface="Cambria Math"/>
                            </a:rPr>
                            <m:t>⊕</m:t>
                          </m:r>
                          <m:r>
                            <a:rPr lang="en-US" altLang="zh-CN" sz="1800" i="1">
                              <a:latin typeface="Cambria Math"/>
                            </a:rPr>
                            <m:t>𝑄</m:t>
                          </m:r>
                        </m:e>
                        <m:sub>
                          <m:r>
                            <a:rPr lang="en-US" altLang="zh-CN" sz="1800" b="0" i="1" smtClean="0">
                              <a:latin typeface="Cambria Math"/>
                            </a:rPr>
                            <m:t>1</m:t>
                          </m:r>
                        </m:sub>
                      </m:sSub>
                      <m:r>
                        <a:rPr lang="en-US" altLang="zh-CN" sz="1800" i="1">
                          <a:latin typeface="Cambria Math"/>
                        </a:rPr>
                        <m:t>⊕</m:t>
                      </m:r>
                      <m:sSub>
                        <m:sSubPr>
                          <m:ctrlPr>
                            <a:rPr lang="en-US" altLang="zh-CN" sz="1800" i="1">
                              <a:latin typeface="Cambria Math" panose="02040503050406030204" pitchFamily="18" charset="0"/>
                            </a:rPr>
                          </m:ctrlPr>
                        </m:sSubPr>
                        <m:e>
                          <m:r>
                            <a:rPr lang="en-US" altLang="zh-CN" sz="1800" b="0" i="1" smtClean="0">
                              <a:latin typeface="Cambria Math"/>
                            </a:rPr>
                            <m:t>𝑄</m:t>
                          </m:r>
                        </m:e>
                        <m:sub>
                          <m:r>
                            <a:rPr lang="en-US" altLang="zh-CN" sz="1800" b="0" i="1" smtClean="0">
                              <a:latin typeface="Cambria Math"/>
                            </a:rPr>
                            <m:t>2</m:t>
                          </m:r>
                        </m:sub>
                      </m:sSub>
                    </m:oMath>
                  </a14:m>
                  <a:endParaRPr lang="zh-CN" altLang="en-US" sz="1800" dirty="0"/>
                </a:p>
              </p:txBody>
            </p:sp>
          </mc:Choice>
          <mc:Fallback xmlns="">
            <p:sp>
              <p:nvSpPr>
                <p:cNvPr id="7" name="矩形 6"/>
                <p:cNvSpPr>
                  <a:spLocks noRot="1" noChangeAspect="1" noMove="1" noResize="1" noEditPoints="1" noAdjustHandles="1" noChangeArrowheads="1" noChangeShapeType="1" noTextEdit="1"/>
                </p:cNvSpPr>
                <p:nvPr/>
              </p:nvSpPr>
              <p:spPr>
                <a:xfrm>
                  <a:off x="255304" y="4139788"/>
                  <a:ext cx="4159857" cy="369332"/>
                </a:xfrm>
                <a:prstGeom prst="rect">
                  <a:avLst/>
                </a:prstGeom>
                <a:blipFill rotWithShape="1">
                  <a:blip r:embed="rId4"/>
                  <a:stretch>
                    <a:fillRect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6181" y="3401284"/>
                  <a:ext cx="3607013" cy="369332"/>
                </a:xfrm>
                <a:prstGeom prst="rect">
                  <a:avLst/>
                </a:prstGeom>
                <a:noFill/>
              </p:spPr>
              <p:txBody>
                <a:bodyPr wrap="none" rtlCol="0">
                  <a:spAutoFit/>
                </a:bodyPr>
                <a:lstStyle/>
                <a:p>
                  <a:r>
                    <a:rPr lang="zh-CN" altLang="en-US" sz="1800" b="0" dirty="0" smtClean="0"/>
                    <a:t>输出方程：</a:t>
                  </a:r>
                  <a14:m>
                    <m:oMath xmlns:m="http://schemas.openxmlformats.org/officeDocument/2006/math">
                      <m:r>
                        <a:rPr lang="en-US" altLang="zh-CN" sz="1800" b="0" i="1" smtClean="0">
                          <a:solidFill>
                            <a:schemeClr val="tx1"/>
                          </a:solidFill>
                          <a:latin typeface="Cambria Math"/>
                        </a:rPr>
                        <m:t>𝑦</m:t>
                      </m:r>
                      <m:r>
                        <a:rPr lang="en-US" altLang="zh-CN" sz="1800" b="0" i="1" smtClean="0">
                          <a:solidFill>
                            <a:schemeClr val="tx1"/>
                          </a:solidFill>
                          <a:latin typeface="Cambria Math"/>
                        </a:rPr>
                        <m:t>=</m:t>
                      </m:r>
                      <m:sSub>
                        <m:sSubPr>
                          <m:ctrlPr>
                            <a:rPr lang="en-US" altLang="zh-CN" sz="1800" b="0" i="1" smtClean="0">
                              <a:solidFill>
                                <a:schemeClr val="tx1"/>
                              </a:solidFill>
                              <a:latin typeface="Cambria Math" panose="02040503050406030204" pitchFamily="18" charset="0"/>
                            </a:rPr>
                          </m:ctrlPr>
                        </m:sSubPr>
                        <m:e>
                          <m:r>
                            <a:rPr lang="en-US" altLang="zh-CN" sz="1800" b="0" i="1" smtClean="0">
                              <a:solidFill>
                                <a:schemeClr val="tx1"/>
                              </a:solidFill>
                              <a:latin typeface="Cambria Math"/>
                            </a:rPr>
                            <m:t>𝐴</m:t>
                          </m:r>
                          <m:r>
                            <a:rPr lang="en-US" altLang="zh-CN" sz="1800" b="0" i="1" smtClean="0">
                              <a:solidFill>
                                <a:schemeClr val="tx1"/>
                              </a:solidFill>
                              <a:latin typeface="Cambria Math"/>
                            </a:rPr>
                            <m:t>′</m:t>
                          </m:r>
                          <m:r>
                            <a:rPr lang="en-US" altLang="zh-CN" sz="1800" b="0" i="1" smtClean="0">
                              <a:solidFill>
                                <a:schemeClr val="tx1"/>
                              </a:solidFill>
                              <a:latin typeface="Cambria Math"/>
                            </a:rPr>
                            <m:t>𝑄</m:t>
                          </m:r>
                        </m:e>
                        <m:sub>
                          <m:r>
                            <a:rPr lang="en-US" altLang="zh-CN" sz="1800" b="0" i="1" smtClean="0">
                              <a:solidFill>
                                <a:schemeClr val="tx1"/>
                              </a:solidFill>
                              <a:latin typeface="Cambria Math"/>
                            </a:rPr>
                            <m:t>1</m:t>
                          </m:r>
                        </m:sub>
                      </m:sSub>
                      <m:sSub>
                        <m:sSubPr>
                          <m:ctrlPr>
                            <a:rPr lang="en-US" altLang="zh-CN" sz="1800" i="1">
                              <a:latin typeface="Cambria Math" panose="02040503050406030204" pitchFamily="18" charset="0"/>
                            </a:rPr>
                          </m:ctrlPr>
                        </m:sSubPr>
                        <m:e>
                          <m:r>
                            <a:rPr lang="en-US" altLang="zh-CN" sz="1800" i="1">
                              <a:latin typeface="Cambria Math"/>
                            </a:rPr>
                            <m:t>𝑄</m:t>
                          </m:r>
                        </m:e>
                        <m:sub>
                          <m:r>
                            <a:rPr lang="en-US" altLang="zh-CN" sz="1800" b="0" i="1" smtClean="0">
                              <a:latin typeface="Cambria Math"/>
                            </a:rPr>
                            <m:t>2</m:t>
                          </m:r>
                        </m:sub>
                      </m:sSub>
                      <m:r>
                        <a:rPr lang="en-US" altLang="zh-CN" sz="1800" b="0" i="1" smtClean="0">
                          <a:latin typeface="Cambria Math"/>
                          <a:ea typeface="Cambria Math"/>
                        </a:rPr>
                        <m:t>+</m:t>
                      </m:r>
                      <m:r>
                        <a:rPr lang="en-US" altLang="zh-CN" sz="1800" b="0" i="1" smtClean="0">
                          <a:latin typeface="Cambria Math"/>
                          <a:ea typeface="Cambria Math"/>
                        </a:rPr>
                        <m:t>𝐴</m:t>
                      </m:r>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b="0" i="1" smtClean="0">
                              <a:latin typeface="Cambria Math"/>
                            </a:rPr>
                            <m:t>1</m:t>
                          </m:r>
                        </m:sub>
                      </m:sSub>
                      <m:sSub>
                        <m:sSubPr>
                          <m:ctrlPr>
                            <a:rPr lang="en-US" altLang="zh-CN" sz="1800" i="1">
                              <a:latin typeface="Cambria Math" panose="02040503050406030204" pitchFamily="18" charset="0"/>
                            </a:rPr>
                          </m:ctrlPr>
                        </m:sSubPr>
                        <m:e>
                          <m:r>
                            <a:rPr lang="en-US" altLang="zh-CN" sz="1800" i="1">
                              <a:latin typeface="Cambria Math"/>
                            </a:rPr>
                            <m:t>𝑄</m:t>
                          </m:r>
                          <m:r>
                            <a:rPr lang="en-US" altLang="zh-CN" sz="1800" b="0" i="1" smtClean="0">
                              <a:latin typeface="Cambria Math"/>
                            </a:rPr>
                            <m:t>′</m:t>
                          </m:r>
                        </m:e>
                        <m:sub>
                          <m:r>
                            <a:rPr lang="en-US" altLang="zh-CN" sz="1800" i="1">
                              <a:latin typeface="Cambria Math"/>
                            </a:rPr>
                            <m:t>2</m:t>
                          </m:r>
                        </m:sub>
                      </m:sSub>
                    </m:oMath>
                  </a14:m>
                  <a:endParaRPr lang="zh-CN" altLang="en-US" sz="1800" dirty="0">
                    <a:solidFill>
                      <a:schemeClr val="tx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06181" y="3401284"/>
                  <a:ext cx="3607013" cy="369332"/>
                </a:xfrm>
                <a:prstGeom prst="rect">
                  <a:avLst/>
                </a:prstGeom>
                <a:blipFill rotWithShape="1">
                  <a:blip r:embed="rId5"/>
                  <a:stretch>
                    <a:fillRect l="-1351" t="-11475" b="-21311"/>
                  </a:stretch>
                </a:blipFill>
              </p:spPr>
              <p:txBody>
                <a:bodyPr/>
                <a:lstStyle/>
                <a:p>
                  <a:r>
                    <a:rPr lang="zh-CN" altLang="en-US">
                      <a:noFill/>
                    </a:rPr>
                    <a:t> </a:t>
                  </a:r>
                </a:p>
              </p:txBody>
            </p:sp>
          </mc:Fallback>
        </mc:AlternateContent>
      </p:grpSp>
      <p:pic>
        <p:nvPicPr>
          <p:cNvPr id="563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8064" y="3212976"/>
            <a:ext cx="3426718" cy="1871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p:nvGrpSpPr>
        <p:grpSpPr>
          <a:xfrm>
            <a:off x="5364088" y="5071378"/>
            <a:ext cx="3555300" cy="1772816"/>
            <a:chOff x="5364088" y="5071378"/>
            <a:chExt cx="3555300" cy="1772816"/>
          </a:xfrm>
        </p:grpSpPr>
        <p:pic>
          <p:nvPicPr>
            <p:cNvPr id="5632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088" y="5071378"/>
              <a:ext cx="2637064" cy="177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452320" y="5157192"/>
              <a:ext cx="1467068" cy="400110"/>
            </a:xfrm>
            <a:prstGeom prst="rect">
              <a:avLst/>
            </a:prstGeom>
            <a:noFill/>
          </p:spPr>
          <p:txBody>
            <a:bodyPr wrap="none" rtlCol="0">
              <a:spAutoFit/>
            </a:bodyPr>
            <a:lstStyle/>
            <a:p>
              <a:r>
                <a:rPr lang="zh-CN" altLang="en-US" sz="2000" b="1" dirty="0"/>
                <a:t>加</a:t>
              </a:r>
              <a:r>
                <a:rPr lang="zh-CN" altLang="en-US" sz="2000" b="1" dirty="0" smtClean="0"/>
                <a:t>减计数器</a:t>
              </a:r>
              <a:endParaRPr lang="zh-CN" altLang="en-US" sz="2000" b="1" dirty="0"/>
            </a:p>
          </p:txBody>
        </p:sp>
      </p:grpSp>
      <p:pic>
        <p:nvPicPr>
          <p:cNvPr id="5632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560" y="4581127"/>
            <a:ext cx="3528392" cy="22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24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wipe(up)">
                                      <p:cBhvr>
                                        <p:cTn id="12" dur="500"/>
                                        <p:tgtEl>
                                          <p:spTgt spid="563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6325"/>
                                        </p:tgtEl>
                                        <p:attrNameLst>
                                          <p:attrName>style.visibility</p:attrName>
                                        </p:attrNameLst>
                                      </p:cBhvr>
                                      <p:to>
                                        <p:strVal val="visible"/>
                                      </p:to>
                                    </p:set>
                                    <p:animEffect transition="in" filter="wipe(up)">
                                      <p:cBhvr>
                                        <p:cTn id="22"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33</a:t>
            </a:fld>
            <a:endParaRPr lang="en-US" altLang="zh-CN"/>
          </a:p>
        </p:txBody>
      </p:sp>
      <p:sp>
        <p:nvSpPr>
          <p:cNvPr id="4" name="标题 3"/>
          <p:cNvSpPr>
            <a:spLocks noGrp="1"/>
          </p:cNvSpPr>
          <p:nvPr>
            <p:ph type="title"/>
          </p:nvPr>
        </p:nvSpPr>
        <p:spPr/>
        <p:txBody>
          <a:bodyPr/>
          <a:lstStyle/>
          <a:p>
            <a:r>
              <a:rPr lang="en-US" altLang="zh-CN" dirty="0" smtClean="0"/>
              <a:t>Verilog HDL</a:t>
            </a:r>
            <a:endParaRPr lang="zh-CN" altLang="en-US" dirty="0"/>
          </a:p>
        </p:txBody>
      </p:sp>
      <p:pic>
        <p:nvPicPr>
          <p:cNvPr id="5" name="图片 4"/>
          <p:cNvPicPr>
            <a:picLocks noChangeAspect="1"/>
          </p:cNvPicPr>
          <p:nvPr/>
        </p:nvPicPr>
        <p:blipFill>
          <a:blip r:embed="rId2"/>
          <a:stretch>
            <a:fillRect/>
          </a:stretch>
        </p:blipFill>
        <p:spPr>
          <a:xfrm>
            <a:off x="84815" y="1052736"/>
            <a:ext cx="5230933" cy="4464496"/>
          </a:xfrm>
          <a:prstGeom prst="rect">
            <a:avLst/>
          </a:prstGeom>
        </p:spPr>
      </p:pic>
      <p:pic>
        <p:nvPicPr>
          <p:cNvPr id="6" name="图片 5"/>
          <p:cNvPicPr>
            <a:picLocks noChangeAspect="1"/>
          </p:cNvPicPr>
          <p:nvPr/>
        </p:nvPicPr>
        <p:blipFill>
          <a:blip r:embed="rId3"/>
          <a:stretch>
            <a:fillRect/>
          </a:stretch>
        </p:blipFill>
        <p:spPr>
          <a:xfrm>
            <a:off x="5436096" y="2720814"/>
            <a:ext cx="3600400" cy="3514266"/>
          </a:xfrm>
          <a:prstGeom prst="rect">
            <a:avLst/>
          </a:prstGeom>
        </p:spPr>
      </p:pic>
    </p:spTree>
    <p:extLst>
      <p:ext uri="{BB962C8B-B14F-4D97-AF65-F5344CB8AC3E}">
        <p14:creationId xmlns:p14="http://schemas.microsoft.com/office/powerpoint/2010/main" val="3917150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34</a:t>
            </a:fld>
            <a:endParaRPr lang="en-US" altLang="zh-CN"/>
          </a:p>
        </p:txBody>
      </p:sp>
      <p:sp>
        <p:nvSpPr>
          <p:cNvPr id="4" name="标题 3"/>
          <p:cNvSpPr>
            <a:spLocks noGrp="1"/>
          </p:cNvSpPr>
          <p:nvPr>
            <p:ph type="title"/>
          </p:nvPr>
        </p:nvSpPr>
        <p:spPr/>
        <p:txBody>
          <a:bodyPr/>
          <a:lstStyle/>
          <a:p>
            <a:r>
              <a:rPr lang="en-US" altLang="zh-CN" dirty="0">
                <a:latin typeface="Arial" panose="020B0604020202020204" pitchFamily="34" charset="0"/>
              </a:rPr>
              <a:t>Mealy FSM </a:t>
            </a:r>
            <a:r>
              <a:rPr lang="en-US" altLang="zh-CN" dirty="0" smtClean="0">
                <a:latin typeface="Arial" panose="020B0604020202020204" pitchFamily="34" charset="0"/>
              </a:rPr>
              <a:t>(</a:t>
            </a:r>
            <a:r>
              <a:rPr lang="en-US" altLang="zh-CN" dirty="0" smtClean="0"/>
              <a:t>Verilog)</a:t>
            </a:r>
            <a:endParaRPr lang="zh-CN" altLang="en-US" dirty="0"/>
          </a:p>
        </p:txBody>
      </p:sp>
      <p:sp>
        <p:nvSpPr>
          <p:cNvPr id="5" name="矩形 4"/>
          <p:cNvSpPr/>
          <p:nvPr/>
        </p:nvSpPr>
        <p:spPr>
          <a:xfrm>
            <a:off x="107504" y="992001"/>
            <a:ext cx="8919114" cy="1477328"/>
          </a:xfrm>
          <a:prstGeom prst="rect">
            <a:avLst/>
          </a:prstGeom>
          <a:ln>
            <a:solidFill>
              <a:schemeClr val="bg1">
                <a:lumMod val="50000"/>
              </a:schemeClr>
            </a:solidFill>
          </a:ln>
        </p:spPr>
        <p:txBody>
          <a:bodyPr wrap="square">
            <a:spAutoFit/>
          </a:bodyPr>
          <a:lstStyle/>
          <a:p>
            <a:pPr>
              <a:lnSpc>
                <a:spcPct val="150000"/>
              </a:lnSpc>
            </a:pPr>
            <a:r>
              <a:rPr lang="en-US" altLang="zh-CN" sz="2000" b="1" dirty="0" smtClean="0">
                <a:solidFill>
                  <a:srgbClr val="0070C0"/>
                </a:solidFill>
                <a:latin typeface="ArialBold"/>
              </a:rPr>
              <a:t>module</a:t>
            </a:r>
            <a:r>
              <a:rPr lang="en-US" altLang="zh-CN" sz="2000" b="1" dirty="0" smtClean="0">
                <a:latin typeface="ArialBold"/>
              </a:rPr>
              <a:t> </a:t>
            </a:r>
            <a:r>
              <a:rPr lang="en-US" altLang="zh-CN" sz="2000" b="1" dirty="0" err="1" smtClean="0">
                <a:latin typeface="Arial" panose="020B0604020202020204" pitchFamily="34" charset="0"/>
              </a:rPr>
              <a:t>Mealy_FSM</a:t>
            </a:r>
            <a:r>
              <a:rPr lang="en-US" altLang="zh-CN" sz="2000" dirty="0" smtClean="0">
                <a:latin typeface="Arial" panose="020B0604020202020204" pitchFamily="34" charset="0"/>
              </a:rPr>
              <a:t> </a:t>
            </a:r>
            <a:r>
              <a:rPr lang="en-US" altLang="zh-CN" sz="2000" dirty="0" smtClean="0">
                <a:latin typeface="Arial" panose="020B0604020202020204" pitchFamily="34" charset="0"/>
              </a:rPr>
              <a:t>(</a:t>
            </a:r>
            <a:r>
              <a:rPr lang="en-US" altLang="zh-CN" sz="2000" b="1" dirty="0">
                <a:solidFill>
                  <a:srgbClr val="0070C0"/>
                </a:solidFill>
                <a:latin typeface="ArialBold"/>
              </a:rPr>
              <a:t>input</a:t>
            </a:r>
            <a:r>
              <a:rPr lang="en-US" altLang="zh-CN" sz="2000" b="1" dirty="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 </a:t>
            </a:r>
            <a:r>
              <a:rPr lang="en-US" altLang="zh-CN" sz="2000" b="1" dirty="0" smtClean="0">
                <a:solidFill>
                  <a:srgbClr val="0070C0"/>
                </a:solidFill>
                <a:latin typeface="ArialBold"/>
              </a:rPr>
              <a:t>output</a:t>
            </a:r>
            <a:r>
              <a:rPr lang="en-US" altLang="zh-CN" sz="2000" b="1" dirty="0" smtClean="0">
                <a:latin typeface="ArialBold"/>
              </a:rPr>
              <a:t> </a:t>
            </a:r>
            <a:r>
              <a:rPr lang="en-US" altLang="zh-CN" sz="2000" b="1" dirty="0" err="1">
                <a:solidFill>
                  <a:srgbClr val="00B050"/>
                </a:solidFill>
                <a:latin typeface="ArialBold"/>
              </a:rPr>
              <a:t>reg</a:t>
            </a:r>
            <a:r>
              <a:rPr lang="en-US" altLang="zh-CN" sz="2000" b="1" dirty="0">
                <a:solidFill>
                  <a:srgbClr val="00B050"/>
                </a:solidFill>
                <a:latin typeface="ArialBold"/>
              </a:rPr>
              <a:t>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state, </a:t>
            </a:r>
            <a:r>
              <a:rPr lang="en-US" altLang="zh-CN" sz="2000" dirty="0" err="1">
                <a:latin typeface="Arial" panose="020B0604020202020204" pitchFamily="34" charset="0"/>
              </a:rPr>
              <a:t>next_state</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smtClean="0">
                <a:solidFill>
                  <a:srgbClr val="FF0000"/>
                </a:solidFill>
                <a:latin typeface="ArialBold"/>
              </a:rPr>
              <a:t>parameter</a:t>
            </a:r>
            <a:r>
              <a:rPr lang="en-US" altLang="zh-CN" sz="2000" b="1" dirty="0" smtClean="0">
                <a:latin typeface="ArialBold"/>
              </a:rPr>
              <a:t> </a:t>
            </a:r>
            <a:r>
              <a:rPr lang="en-US" altLang="zh-CN" sz="2000" dirty="0">
                <a:latin typeface="Arial" panose="020B0604020202020204" pitchFamily="34" charset="0"/>
              </a:rPr>
              <a:t>S0 = 2'b00, S1 = 2'b01, S2 = 2'b10, S3 = 2'b11</a:t>
            </a:r>
            <a:r>
              <a:rPr lang="en-US" altLang="zh-CN" sz="2000" dirty="0" smtClean="0">
                <a:latin typeface="Arial" panose="020B0604020202020204" pitchFamily="34" charset="0"/>
              </a:rPr>
              <a:t>;</a:t>
            </a:r>
            <a:endParaRPr lang="en-US" altLang="zh-CN" sz="2000" dirty="0">
              <a:latin typeface="Arial" panose="020B0604020202020204" pitchFamily="34" charset="0"/>
            </a:endParaRPr>
          </a:p>
        </p:txBody>
      </p:sp>
      <p:sp>
        <p:nvSpPr>
          <p:cNvPr id="10" name="文本框 9"/>
          <p:cNvSpPr txBox="1"/>
          <p:nvPr/>
        </p:nvSpPr>
        <p:spPr>
          <a:xfrm>
            <a:off x="1115616" y="2597953"/>
            <a:ext cx="6332311" cy="1412694"/>
          </a:xfrm>
          <a:prstGeom prst="rect">
            <a:avLst/>
          </a:prstGeom>
          <a:noFill/>
        </p:spPr>
        <p:txBody>
          <a:bodyPr wrap="none" rtlCol="0">
            <a:spAutoFit/>
          </a:bodyPr>
          <a:lstStyle/>
          <a:p>
            <a:pPr>
              <a:lnSpc>
                <a:spcPct val="130000"/>
              </a:lnSpc>
            </a:pPr>
            <a:r>
              <a:rPr lang="en-US" altLang="zh-CN" sz="2200" dirty="0" smtClean="0"/>
              <a:t>Verilog HDL</a:t>
            </a:r>
            <a:r>
              <a:rPr lang="zh-CN" altLang="en-US" sz="2200" dirty="0" smtClean="0"/>
              <a:t>共有</a:t>
            </a:r>
            <a:r>
              <a:rPr lang="en-US" altLang="zh-CN" sz="2200" dirty="0" smtClean="0"/>
              <a:t>19</a:t>
            </a:r>
            <a:r>
              <a:rPr lang="zh-CN" altLang="en-US" sz="2200" dirty="0" smtClean="0"/>
              <a:t>种数据类型，最基本的有</a:t>
            </a:r>
            <a:r>
              <a:rPr lang="en-US" altLang="zh-CN" sz="2200" dirty="0" smtClean="0"/>
              <a:t>4</a:t>
            </a:r>
            <a:r>
              <a:rPr lang="zh-CN" altLang="en-US" sz="2200" dirty="0" smtClean="0"/>
              <a:t>种：</a:t>
            </a:r>
            <a:endParaRPr lang="en-US" altLang="zh-CN" sz="2200" dirty="0" smtClean="0"/>
          </a:p>
          <a:p>
            <a:pPr marL="342900" indent="-342900">
              <a:lnSpc>
                <a:spcPct val="130000"/>
              </a:lnSpc>
              <a:buFont typeface="Arial" panose="020B0604020202020204" pitchFamily="34" charset="0"/>
              <a:buChar char="•"/>
            </a:pPr>
            <a:r>
              <a:rPr lang="zh-CN" altLang="en-US" sz="2200" b="1" dirty="0" smtClean="0"/>
              <a:t>变量</a:t>
            </a:r>
            <a:r>
              <a:rPr lang="zh-CN" altLang="en-US" sz="2200" dirty="0" smtClean="0"/>
              <a:t>：</a:t>
            </a:r>
            <a:r>
              <a:rPr lang="en-US" altLang="zh-CN" sz="2200" dirty="0" smtClean="0">
                <a:solidFill>
                  <a:srgbClr val="0070C0"/>
                </a:solidFill>
              </a:rPr>
              <a:t>wire</a:t>
            </a:r>
            <a:r>
              <a:rPr lang="zh-CN" altLang="en-US" sz="2200" dirty="0" smtClean="0"/>
              <a:t>、</a:t>
            </a:r>
            <a:r>
              <a:rPr lang="en-US" altLang="zh-CN" sz="2200" dirty="0" err="1" smtClean="0">
                <a:solidFill>
                  <a:srgbClr val="00B050"/>
                </a:solidFill>
              </a:rPr>
              <a:t>reg</a:t>
            </a:r>
            <a:r>
              <a:rPr lang="en-US" altLang="zh-CN" sz="2200" dirty="0" smtClean="0">
                <a:solidFill>
                  <a:srgbClr val="00B050"/>
                </a:solidFill>
              </a:rPr>
              <a:t> </a:t>
            </a:r>
            <a:r>
              <a:rPr lang="en-US" altLang="zh-CN" sz="2200" dirty="0" smtClean="0"/>
              <a:t>(</a:t>
            </a:r>
            <a:r>
              <a:rPr lang="zh-CN" altLang="en-US" sz="2200" dirty="0" smtClean="0"/>
              <a:t>寄存器型</a:t>
            </a:r>
            <a:r>
              <a:rPr lang="en-US" altLang="zh-CN" sz="2200" dirty="0" smtClean="0"/>
              <a:t>)</a:t>
            </a:r>
            <a:endParaRPr lang="zh-CN" altLang="en-US" sz="2200" dirty="0" smtClean="0"/>
          </a:p>
          <a:p>
            <a:pPr marL="342900" indent="-342900">
              <a:lnSpc>
                <a:spcPct val="130000"/>
              </a:lnSpc>
              <a:buFont typeface="Arial" panose="020B0604020202020204" pitchFamily="34" charset="0"/>
              <a:buChar char="•"/>
            </a:pPr>
            <a:r>
              <a:rPr lang="zh-CN" altLang="en-US" sz="2200" b="1" dirty="0" smtClean="0"/>
              <a:t>常量</a:t>
            </a:r>
            <a:r>
              <a:rPr lang="zh-CN" altLang="en-US" sz="2200" dirty="0" smtClean="0"/>
              <a:t>：数字、参数</a:t>
            </a:r>
            <a:r>
              <a:rPr lang="en-US" altLang="zh-CN" sz="2200" dirty="0" smtClean="0"/>
              <a:t>(</a:t>
            </a:r>
            <a:r>
              <a:rPr lang="en-US" altLang="zh-CN" sz="2200" dirty="0" smtClean="0">
                <a:solidFill>
                  <a:srgbClr val="0070C0"/>
                </a:solidFill>
              </a:rPr>
              <a:t>parameter</a:t>
            </a:r>
            <a:r>
              <a:rPr lang="en-US" altLang="zh-CN" sz="2200" dirty="0" smtClean="0"/>
              <a:t>)</a:t>
            </a:r>
          </a:p>
        </p:txBody>
      </p:sp>
      <p:sp>
        <p:nvSpPr>
          <p:cNvPr id="11" name="文本框 10"/>
          <p:cNvSpPr txBox="1"/>
          <p:nvPr/>
        </p:nvSpPr>
        <p:spPr>
          <a:xfrm>
            <a:off x="596392" y="4057644"/>
            <a:ext cx="8297464" cy="1412694"/>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en-US" altLang="zh-CN" sz="2200" dirty="0" smtClean="0">
                <a:solidFill>
                  <a:srgbClr val="0070C0"/>
                </a:solidFill>
              </a:rPr>
              <a:t>parameter</a:t>
            </a:r>
            <a:r>
              <a:rPr lang="zh-CN" altLang="en-US" sz="2200" dirty="0" smtClean="0"/>
              <a:t>：用来定义常量，即定义一个标识符代表一个常量。</a:t>
            </a:r>
            <a:endParaRPr lang="en-US" altLang="zh-CN" sz="2200" dirty="0" smtClean="0"/>
          </a:p>
          <a:p>
            <a:pPr>
              <a:lnSpc>
                <a:spcPct val="130000"/>
              </a:lnSpc>
            </a:pPr>
            <a:r>
              <a:rPr lang="en-US" altLang="zh-CN" sz="2200" dirty="0" smtClean="0"/>
              <a:t>(</a:t>
            </a:r>
            <a:r>
              <a:rPr lang="zh-CN" altLang="en-US" sz="2200" dirty="0" smtClean="0"/>
              <a:t>符号常量</a:t>
            </a:r>
            <a:r>
              <a:rPr lang="en-US" altLang="zh-CN" sz="2200" dirty="0" smtClean="0"/>
              <a:t>)  </a:t>
            </a:r>
            <a:r>
              <a:rPr lang="zh-CN" altLang="en-US" sz="2200" dirty="0" smtClean="0"/>
              <a:t>可提高程序的可读性和维护性。</a:t>
            </a:r>
            <a:r>
              <a:rPr lang="en-US" altLang="zh-CN" sz="2200" dirty="0" smtClean="0"/>
              <a:t/>
            </a:r>
            <a:br>
              <a:rPr lang="en-US" altLang="zh-CN" sz="2200" dirty="0" smtClean="0"/>
            </a:br>
            <a:r>
              <a:rPr lang="en-US" altLang="zh-CN" sz="2200" dirty="0" smtClean="0"/>
              <a:t>                 </a:t>
            </a:r>
            <a:r>
              <a:rPr lang="zh-CN" altLang="en-US" sz="2200" dirty="0" smtClean="0"/>
              <a:t>作用域</a:t>
            </a:r>
            <a:r>
              <a:rPr lang="zh-CN" altLang="en-US" sz="2200" dirty="0"/>
              <a:t>：</a:t>
            </a:r>
            <a:r>
              <a:rPr lang="zh-CN" altLang="en-US" sz="2200" dirty="0" smtClean="0"/>
              <a:t>作用</a:t>
            </a:r>
            <a:r>
              <a:rPr lang="zh-CN" altLang="en-US" sz="2200" dirty="0"/>
              <a:t>于声明的那个</a:t>
            </a:r>
            <a:r>
              <a:rPr lang="zh-CN" altLang="en-US" sz="2200" dirty="0" smtClean="0"/>
              <a:t>文件。</a:t>
            </a:r>
            <a:endParaRPr lang="en-US" altLang="zh-CN" sz="2200" dirty="0" smtClean="0"/>
          </a:p>
        </p:txBody>
      </p:sp>
      <p:sp>
        <p:nvSpPr>
          <p:cNvPr id="12" name="文本框 11"/>
          <p:cNvSpPr txBox="1"/>
          <p:nvPr/>
        </p:nvSpPr>
        <p:spPr>
          <a:xfrm>
            <a:off x="614141" y="5413973"/>
            <a:ext cx="8215967" cy="1412694"/>
          </a:xfrm>
          <a:prstGeom prst="rect">
            <a:avLst/>
          </a:prstGeom>
          <a:noFill/>
        </p:spPr>
        <p:txBody>
          <a:bodyPr wrap="none" rtlCol="0">
            <a:spAutoFit/>
          </a:bodyPr>
          <a:lstStyle/>
          <a:p>
            <a:pPr marL="342900" indent="-342900">
              <a:lnSpc>
                <a:spcPct val="130000"/>
              </a:lnSpc>
              <a:buFont typeface="Arial" panose="020B0604020202020204" pitchFamily="34" charset="0"/>
              <a:buChar char="•"/>
            </a:pPr>
            <a:r>
              <a:rPr lang="en-US" altLang="zh-CN" sz="2200" dirty="0" err="1" smtClean="0">
                <a:solidFill>
                  <a:srgbClr val="00B050"/>
                </a:solidFill>
              </a:rPr>
              <a:t>reg</a:t>
            </a:r>
            <a:r>
              <a:rPr lang="zh-CN" altLang="en-US" sz="2200" dirty="0" smtClean="0"/>
              <a:t>：通过赋值语句可改变寄存器储存的值，默认初始值为 </a:t>
            </a:r>
            <a:r>
              <a:rPr lang="en-US" altLang="zh-CN" sz="2200" dirty="0" smtClean="0"/>
              <a:t>x</a:t>
            </a:r>
            <a:r>
              <a:rPr lang="zh-CN" altLang="en-US" sz="2200" dirty="0" smtClean="0"/>
              <a:t>。</a:t>
            </a:r>
            <a:endParaRPr lang="en-US" altLang="zh-CN" sz="2200" dirty="0" smtClean="0"/>
          </a:p>
          <a:p>
            <a:pPr>
              <a:lnSpc>
                <a:spcPct val="130000"/>
              </a:lnSpc>
            </a:pPr>
            <a:r>
              <a:rPr lang="zh-CN" altLang="en-US" sz="2200" dirty="0" smtClean="0"/>
              <a:t>        在</a:t>
            </a:r>
            <a:r>
              <a:rPr lang="en-US" altLang="zh-CN" sz="2200" dirty="0" smtClean="0">
                <a:solidFill>
                  <a:srgbClr val="0070C0"/>
                </a:solidFill>
              </a:rPr>
              <a:t>always</a:t>
            </a:r>
            <a:r>
              <a:rPr lang="zh-CN" altLang="en-US" sz="2200" dirty="0" smtClean="0"/>
              <a:t>模块内被赋值的每一个信号都必须定义成</a:t>
            </a:r>
            <a:r>
              <a:rPr lang="en-US" altLang="zh-CN" sz="2200" dirty="0" err="1" smtClean="0"/>
              <a:t>reg</a:t>
            </a:r>
            <a:r>
              <a:rPr lang="zh-CN" altLang="en-US" sz="2200" dirty="0" smtClean="0"/>
              <a:t>型。</a:t>
            </a:r>
            <a:r>
              <a:rPr lang="en-US" altLang="zh-CN" sz="2200" dirty="0" smtClean="0"/>
              <a:t/>
            </a:r>
            <a:br>
              <a:rPr lang="en-US" altLang="zh-CN" sz="2200" dirty="0" smtClean="0"/>
            </a:br>
            <a:r>
              <a:rPr lang="zh-CN" altLang="en-US" sz="2200" dirty="0" smtClean="0"/>
              <a:t>表示</a:t>
            </a:r>
            <a:r>
              <a:rPr lang="en-US" altLang="zh-CN" sz="2200" dirty="0" smtClean="0"/>
              <a:t>always</a:t>
            </a:r>
            <a:r>
              <a:rPr lang="zh-CN" altLang="en-US" sz="2200" dirty="0" smtClean="0"/>
              <a:t>模块内的指定信号，</a:t>
            </a:r>
            <a:r>
              <a:rPr lang="zh-CN" altLang="en-US" sz="2200" dirty="0" smtClean="0">
                <a:solidFill>
                  <a:srgbClr val="FF0000"/>
                </a:solidFill>
              </a:rPr>
              <a:t>常</a:t>
            </a:r>
            <a:r>
              <a:rPr lang="zh-CN" altLang="en-US" sz="2200" dirty="0" smtClean="0"/>
              <a:t>代表寄存器或触发器的输出。</a:t>
            </a:r>
            <a:endParaRPr lang="en-US" altLang="zh-CN" sz="2200" dirty="0" smtClean="0"/>
          </a:p>
        </p:txBody>
      </p:sp>
    </p:spTree>
    <p:extLst>
      <p:ext uri="{BB962C8B-B14F-4D97-AF65-F5344CB8AC3E}">
        <p14:creationId xmlns:p14="http://schemas.microsoft.com/office/powerpoint/2010/main" val="2571006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35</a:t>
            </a:fld>
            <a:endParaRPr lang="en-US" altLang="zh-CN"/>
          </a:p>
        </p:txBody>
      </p:sp>
      <p:sp>
        <p:nvSpPr>
          <p:cNvPr id="4" name="标题 3"/>
          <p:cNvSpPr>
            <a:spLocks noGrp="1"/>
          </p:cNvSpPr>
          <p:nvPr>
            <p:ph type="title"/>
          </p:nvPr>
        </p:nvSpPr>
        <p:spPr/>
        <p:txBody>
          <a:bodyPr/>
          <a:lstStyle/>
          <a:p>
            <a:r>
              <a:rPr lang="en-US" altLang="zh-CN" dirty="0">
                <a:latin typeface="Arial" panose="020B0604020202020204" pitchFamily="34" charset="0"/>
              </a:rPr>
              <a:t>Mealy FSM </a:t>
            </a:r>
            <a:r>
              <a:rPr lang="en-US" altLang="zh-CN" dirty="0" smtClean="0">
                <a:latin typeface="Arial" panose="020B0604020202020204" pitchFamily="34" charset="0"/>
              </a:rPr>
              <a:t>(</a:t>
            </a:r>
            <a:r>
              <a:rPr lang="en-US" altLang="zh-CN" dirty="0" smtClean="0"/>
              <a:t>Verilog)</a:t>
            </a:r>
            <a:endParaRPr lang="zh-CN" altLang="en-US" dirty="0"/>
          </a:p>
        </p:txBody>
      </p:sp>
      <p:sp>
        <p:nvSpPr>
          <p:cNvPr id="5" name="矩形 4"/>
          <p:cNvSpPr/>
          <p:nvPr/>
        </p:nvSpPr>
        <p:spPr>
          <a:xfrm>
            <a:off x="224886" y="1008009"/>
            <a:ext cx="8811610" cy="2834109"/>
          </a:xfrm>
          <a:prstGeom prst="rect">
            <a:avLst/>
          </a:prstGeom>
        </p:spPr>
        <p:txBody>
          <a:bodyPr wrap="square">
            <a:spAutoFit/>
          </a:bodyPr>
          <a:lstStyle/>
          <a:p>
            <a:pPr>
              <a:lnSpc>
                <a:spcPct val="150000"/>
              </a:lnSpc>
            </a:pPr>
            <a:r>
              <a:rPr lang="en-US" altLang="zh-CN" sz="2000" b="1" dirty="0" smtClean="0">
                <a:solidFill>
                  <a:srgbClr val="0070C0"/>
                </a:solidFill>
                <a:latin typeface="ArialBold"/>
              </a:rPr>
              <a:t>module</a:t>
            </a:r>
            <a:r>
              <a:rPr lang="en-US" altLang="zh-CN" sz="2000" b="1" dirty="0" smtClean="0">
                <a:latin typeface="ArialBold"/>
              </a:rPr>
              <a:t> </a:t>
            </a:r>
            <a:r>
              <a:rPr lang="en-US" altLang="zh-CN" sz="2000" b="1" dirty="0" err="1">
                <a:latin typeface="Arial" panose="020B0604020202020204" pitchFamily="34" charset="0"/>
              </a:rPr>
              <a:t>Mealy_FSM</a:t>
            </a:r>
            <a:r>
              <a:rPr lang="en-US" altLang="zh-CN" sz="2000" dirty="0">
                <a:latin typeface="Arial" panose="020B0604020202020204" pitchFamily="34" charset="0"/>
              </a:rPr>
              <a:t> (</a:t>
            </a:r>
            <a:r>
              <a:rPr lang="en-US" altLang="zh-CN" sz="2000" b="1" dirty="0">
                <a:solidFill>
                  <a:srgbClr val="0070C0"/>
                </a:solidFill>
                <a:latin typeface="ArialBold"/>
              </a:rPr>
              <a:t>input</a:t>
            </a:r>
            <a:r>
              <a:rPr lang="en-US" altLang="zh-CN" sz="2000" b="1" dirty="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 </a:t>
            </a:r>
            <a:r>
              <a:rPr lang="en-US" altLang="zh-CN" sz="2000" b="1" dirty="0" smtClean="0">
                <a:solidFill>
                  <a:srgbClr val="0070C0"/>
                </a:solidFill>
                <a:latin typeface="ArialBold"/>
              </a:rPr>
              <a:t>output</a:t>
            </a:r>
            <a:r>
              <a:rPr lang="en-US" altLang="zh-CN" sz="2000" b="1" dirty="0" smtClean="0">
                <a:latin typeface="ArialBold"/>
              </a:rPr>
              <a:t> </a:t>
            </a:r>
            <a:r>
              <a:rPr lang="en-US" altLang="zh-CN" sz="2000" b="1" dirty="0" err="1">
                <a:solidFill>
                  <a:srgbClr val="00B050"/>
                </a:solidFill>
                <a:latin typeface="ArialBold"/>
              </a:rPr>
              <a:t>reg</a:t>
            </a:r>
            <a:r>
              <a:rPr lang="en-US" altLang="zh-CN" sz="2000" b="1" dirty="0">
                <a:solidFill>
                  <a:srgbClr val="00B050"/>
                </a:solidFill>
                <a:latin typeface="ArialBold"/>
              </a:rPr>
              <a:t>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state, </a:t>
            </a:r>
            <a:r>
              <a:rPr lang="en-US" altLang="zh-CN" sz="2000" dirty="0" err="1">
                <a:latin typeface="Arial" panose="020B0604020202020204" pitchFamily="34" charset="0"/>
              </a:rPr>
              <a:t>next_state</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smtClean="0">
                <a:solidFill>
                  <a:srgbClr val="FF0000"/>
                </a:solidFill>
                <a:latin typeface="ArialBold"/>
              </a:rPr>
              <a:t>parameter</a:t>
            </a:r>
            <a:r>
              <a:rPr lang="en-US" altLang="zh-CN" sz="2000" b="1" dirty="0" smtClean="0">
                <a:latin typeface="ArialBold"/>
              </a:rPr>
              <a:t> </a:t>
            </a:r>
            <a:r>
              <a:rPr lang="en-US" altLang="zh-CN" sz="2000" dirty="0">
                <a:latin typeface="Arial" panose="020B0604020202020204" pitchFamily="34" charset="0"/>
              </a:rPr>
              <a:t>S0 = 2'b00, S1 = 2'b01, S2 = 2'b10, S3 = 2'b11;</a:t>
            </a:r>
          </a:p>
          <a:p>
            <a:pPr>
              <a:lnSpc>
                <a:spcPct val="150000"/>
              </a:lnSpc>
              <a:spcBef>
                <a:spcPts val="500"/>
              </a:spcBef>
            </a:pPr>
            <a:r>
              <a:rPr lang="en-US" altLang="zh-CN" sz="2000" b="1" dirty="0" smtClean="0">
                <a:latin typeface="ArialBold"/>
              </a:rPr>
              <a:t>  </a:t>
            </a:r>
            <a:r>
              <a:rPr lang="en-US" altLang="zh-CN" sz="2000" b="1" dirty="0" smtClean="0">
                <a:solidFill>
                  <a:srgbClr val="0070C0"/>
                </a:solidFill>
                <a:latin typeface="ArialBold"/>
              </a:rPr>
              <a:t>always</a:t>
            </a:r>
            <a:r>
              <a:rPr lang="en-US" altLang="zh-CN" sz="2000" b="1" dirty="0" smtClean="0">
                <a:latin typeface="ArialBold"/>
              </a:rPr>
              <a:t> </a:t>
            </a:r>
            <a:r>
              <a:rPr lang="en-US" altLang="zh-CN" sz="2000" b="1" dirty="0">
                <a:latin typeface="Georgia" panose="02040502050405020303" pitchFamily="18" charset="0"/>
              </a:rPr>
              <a:t>@</a:t>
            </a:r>
            <a:r>
              <a:rPr lang="en-US" altLang="zh-CN" sz="2000" b="1" dirty="0">
                <a:latin typeface="ArialBold"/>
              </a:rPr>
              <a:t> </a:t>
            </a:r>
            <a:r>
              <a:rPr lang="en-US" altLang="zh-CN" sz="2000" dirty="0">
                <a:latin typeface="Arial" panose="020B0604020202020204" pitchFamily="34" charset="0"/>
              </a:rPr>
              <a:t>( </a:t>
            </a:r>
            <a:r>
              <a:rPr lang="en-US" altLang="zh-CN" sz="2000" b="1" dirty="0" err="1">
                <a:solidFill>
                  <a:srgbClr val="0070C0"/>
                </a:solidFill>
                <a:latin typeface="ArialBold"/>
              </a:rPr>
              <a:t>posedge</a:t>
            </a:r>
            <a:r>
              <a:rPr lang="en-US" altLang="zh-CN" sz="2000" b="1" dirty="0">
                <a:solidFill>
                  <a:srgbClr val="0070C0"/>
                </a:solidFill>
                <a:latin typeface="ArialBold"/>
              </a:rPr>
              <a:t> </a:t>
            </a:r>
            <a:r>
              <a:rPr lang="en-US" altLang="zh-CN" sz="2000" dirty="0">
                <a:latin typeface="Arial" panose="020B0604020202020204" pitchFamily="34" charset="0"/>
              </a:rPr>
              <a:t>clock, </a:t>
            </a:r>
            <a:r>
              <a:rPr lang="en-US" altLang="zh-CN" sz="2000" b="1" dirty="0" err="1">
                <a:solidFill>
                  <a:srgbClr val="0070C0"/>
                </a:solidFill>
                <a:latin typeface="ArialBold"/>
              </a:rPr>
              <a:t>negedge</a:t>
            </a:r>
            <a:r>
              <a:rPr lang="en-US" altLang="zh-CN" sz="2000" b="1" dirty="0">
                <a:solidFill>
                  <a:srgbClr val="0070C0"/>
                </a:solidFill>
                <a:latin typeface="ArialBold"/>
              </a:rPr>
              <a:t> </a:t>
            </a:r>
            <a:r>
              <a:rPr lang="en-US" altLang="zh-CN" sz="2000" dirty="0">
                <a:latin typeface="Arial" panose="020B0604020202020204" pitchFamily="34" charset="0"/>
              </a:rPr>
              <a:t>reset</a:t>
            </a:r>
            <a:r>
              <a:rPr lang="en-US" altLang="zh-CN" sz="2000" dirty="0" smtClean="0">
                <a:latin typeface="Arial" panose="020B0604020202020204" pitchFamily="34" charset="0"/>
              </a:rPr>
              <a:t>)     </a:t>
            </a:r>
            <a:r>
              <a:rPr lang="en-US" altLang="zh-CN" sz="2000" dirty="0" smtClean="0">
                <a:solidFill>
                  <a:schemeClr val="bg1">
                    <a:lumMod val="50000"/>
                  </a:schemeClr>
                </a:solidFill>
                <a:latin typeface="Arial" panose="020B0604020202020204" pitchFamily="34" charset="0"/>
              </a:rPr>
              <a:t>// </a:t>
            </a:r>
            <a:r>
              <a:rPr lang="zh-CN" altLang="en-US" sz="2000" dirty="0" smtClean="0">
                <a:solidFill>
                  <a:schemeClr val="bg1">
                    <a:lumMod val="50000"/>
                  </a:schemeClr>
                </a:solidFill>
                <a:latin typeface="Arial" panose="020B0604020202020204" pitchFamily="34" charset="0"/>
              </a:rPr>
              <a:t>将电路复位到初始状态</a:t>
            </a:r>
            <a:r>
              <a:rPr lang="en-US" altLang="zh-CN" sz="2000" dirty="0" smtClean="0">
                <a:solidFill>
                  <a:schemeClr val="bg1">
                    <a:lumMod val="50000"/>
                  </a:schemeClr>
                </a:solidFill>
                <a:latin typeface="Arial" panose="020B0604020202020204" pitchFamily="34" charset="0"/>
              </a:rPr>
              <a:t>S0</a:t>
            </a:r>
            <a:endParaRPr lang="en-US" altLang="zh-CN" sz="2000" dirty="0">
              <a:latin typeface="Arial" panose="020B0604020202020204" pitchFamily="34" charset="0"/>
            </a:endParaRPr>
          </a:p>
          <a:p>
            <a:pPr>
              <a:lnSpc>
                <a:spcPct val="150000"/>
              </a:lnSpc>
            </a:pPr>
            <a:r>
              <a:rPr lang="en-US" altLang="zh-CN" sz="1800" dirty="0" smtClean="0">
                <a:latin typeface="Arial" panose="020B0604020202020204" pitchFamily="34" charset="0"/>
              </a:rPr>
              <a:t>       </a:t>
            </a:r>
            <a:r>
              <a:rPr lang="en-US" altLang="zh-CN" sz="1800" dirty="0" smtClean="0">
                <a:solidFill>
                  <a:srgbClr val="0070C0"/>
                </a:solidFill>
                <a:latin typeface="Arial" panose="020B0604020202020204" pitchFamily="34" charset="0"/>
              </a:rPr>
              <a:t>if</a:t>
            </a:r>
            <a:r>
              <a:rPr lang="en-US" altLang="zh-CN" sz="1800" dirty="0" smtClean="0">
                <a:latin typeface="Arial" panose="020B0604020202020204" pitchFamily="34" charset="0"/>
              </a:rPr>
              <a:t> </a:t>
            </a:r>
            <a:r>
              <a:rPr lang="en-US" altLang="zh-CN" sz="1800" dirty="0">
                <a:latin typeface="Arial" panose="020B0604020202020204" pitchFamily="34" charset="0"/>
              </a:rPr>
              <a:t>(reset == 0) state &lt;= S0;</a:t>
            </a:r>
          </a:p>
          <a:p>
            <a:pPr>
              <a:lnSpc>
                <a:spcPct val="150000"/>
              </a:lnSpc>
            </a:pPr>
            <a:r>
              <a:rPr lang="en-US" altLang="zh-CN" sz="1800" b="1" dirty="0" smtClean="0">
                <a:latin typeface="ArialBold"/>
              </a:rPr>
              <a:t>    </a:t>
            </a:r>
            <a:r>
              <a:rPr lang="en-US" altLang="zh-CN" sz="1800" b="1" dirty="0" smtClean="0">
                <a:solidFill>
                  <a:srgbClr val="0070C0"/>
                </a:solidFill>
                <a:latin typeface="ArialBold"/>
              </a:rPr>
              <a:t>else</a:t>
            </a:r>
            <a:r>
              <a:rPr lang="en-US" altLang="zh-CN" sz="1800" b="1" dirty="0" smtClean="0">
                <a:latin typeface="ArialBold"/>
              </a:rPr>
              <a:t>        </a:t>
            </a:r>
            <a:r>
              <a:rPr lang="en-US" altLang="zh-CN" sz="1800" dirty="0" smtClean="0">
                <a:latin typeface="Arial" panose="020B0604020202020204" pitchFamily="34" charset="0"/>
              </a:rPr>
              <a:t>state </a:t>
            </a:r>
            <a:r>
              <a:rPr lang="en-US" altLang="zh-CN" sz="1800" dirty="0">
                <a:latin typeface="Arial" panose="020B0604020202020204" pitchFamily="34" charset="0"/>
              </a:rPr>
              <a:t>&lt;= </a:t>
            </a:r>
            <a:r>
              <a:rPr lang="en-US" altLang="zh-CN" sz="1800" dirty="0" err="1">
                <a:latin typeface="Arial" panose="020B0604020202020204" pitchFamily="34" charset="0"/>
              </a:rPr>
              <a:t>next_state</a:t>
            </a:r>
            <a:r>
              <a:rPr lang="en-US" altLang="zh-CN" sz="1800" dirty="0" smtClean="0">
                <a:latin typeface="Arial" panose="020B0604020202020204" pitchFamily="34" charset="0"/>
              </a:rPr>
              <a:t>;</a:t>
            </a:r>
            <a:endParaRPr lang="en-US" altLang="zh-CN" sz="1800" dirty="0">
              <a:latin typeface="Arial" panose="020B0604020202020204" pitchFamily="34" charset="0"/>
            </a:endParaRPr>
          </a:p>
        </p:txBody>
      </p:sp>
      <p:sp>
        <p:nvSpPr>
          <p:cNvPr id="6" name="文本框 5"/>
          <p:cNvSpPr txBox="1"/>
          <p:nvPr/>
        </p:nvSpPr>
        <p:spPr>
          <a:xfrm>
            <a:off x="410639" y="4122675"/>
            <a:ext cx="8440104" cy="1852815"/>
          </a:xfrm>
          <a:prstGeom prst="rect">
            <a:avLst/>
          </a:prstGeom>
          <a:noFill/>
          <a:ln>
            <a:solidFill>
              <a:schemeClr val="tx1"/>
            </a:solidFill>
            <a:prstDash val="dash"/>
          </a:ln>
        </p:spPr>
        <p:txBody>
          <a:bodyPr wrap="square" rtlCol="0">
            <a:spAutoFit/>
          </a:bodyPr>
          <a:lstStyle/>
          <a:p>
            <a:pPr marL="342900" indent="-342900">
              <a:lnSpc>
                <a:spcPct val="130000"/>
              </a:lnSpc>
              <a:buFont typeface="Arial" panose="020B0604020202020204" pitchFamily="34" charset="0"/>
              <a:buChar char="•"/>
            </a:pPr>
            <a:r>
              <a:rPr lang="en-US" altLang="zh-CN" sz="2200" dirty="0" smtClean="0">
                <a:solidFill>
                  <a:srgbClr val="0070C0"/>
                </a:solidFill>
              </a:rPr>
              <a:t>always</a:t>
            </a:r>
            <a:r>
              <a:rPr lang="zh-CN" altLang="en-US" sz="2200" dirty="0"/>
              <a:t>块</a:t>
            </a:r>
            <a:r>
              <a:rPr lang="zh-CN" altLang="en-US" sz="2200" dirty="0" smtClean="0"/>
              <a:t>：边沿触发的</a:t>
            </a:r>
            <a:r>
              <a:rPr lang="en-US" altLang="zh-CN" sz="2200" dirty="0" smtClean="0"/>
              <a:t>always</a:t>
            </a:r>
            <a:r>
              <a:rPr lang="zh-CN" altLang="en-US" sz="2200" dirty="0" smtClean="0"/>
              <a:t>块常常描述时序行为，如状态机。若可综合，则通过综合工具自动地将其转换为表示寄存器组和门级组合逻辑的结构。</a:t>
            </a:r>
            <a:endParaRPr lang="en-US" altLang="zh-CN" sz="2200" dirty="0"/>
          </a:p>
          <a:p>
            <a:pPr marL="342900" indent="-342900">
              <a:lnSpc>
                <a:spcPct val="130000"/>
              </a:lnSpc>
              <a:buFont typeface="Arial" panose="020B0604020202020204" pitchFamily="34" charset="0"/>
              <a:buChar char="•"/>
            </a:pPr>
            <a:r>
              <a:rPr lang="zh-CN" altLang="en-US" sz="2200" dirty="0" smtClean="0"/>
              <a:t>一个</a:t>
            </a:r>
            <a:r>
              <a:rPr lang="en-US" altLang="zh-CN" sz="2200" dirty="0" smtClean="0">
                <a:solidFill>
                  <a:srgbClr val="0070C0"/>
                </a:solidFill>
              </a:rPr>
              <a:t>module</a:t>
            </a:r>
            <a:r>
              <a:rPr lang="zh-CN" altLang="en-US" sz="2200" dirty="0" smtClean="0"/>
              <a:t>内可有多个</a:t>
            </a:r>
            <a:r>
              <a:rPr lang="en-US" altLang="zh-CN" sz="2200" dirty="0" smtClean="0"/>
              <a:t>always</a:t>
            </a:r>
            <a:r>
              <a:rPr lang="zh-CN" altLang="en-US" sz="2200" dirty="0" smtClean="0"/>
              <a:t>块，它们是并行运行的。</a:t>
            </a:r>
            <a:endParaRPr lang="en-US" altLang="zh-CN" sz="2200" dirty="0" smtClean="0"/>
          </a:p>
        </p:txBody>
      </p:sp>
    </p:spTree>
    <p:extLst>
      <p:ext uri="{BB962C8B-B14F-4D97-AF65-F5344CB8AC3E}">
        <p14:creationId xmlns:p14="http://schemas.microsoft.com/office/powerpoint/2010/main" val="2319970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36</a:t>
            </a:fld>
            <a:endParaRPr lang="en-US" altLang="zh-CN"/>
          </a:p>
        </p:txBody>
      </p:sp>
      <p:sp>
        <p:nvSpPr>
          <p:cNvPr id="4" name="标题 3"/>
          <p:cNvSpPr>
            <a:spLocks noGrp="1"/>
          </p:cNvSpPr>
          <p:nvPr>
            <p:ph type="title"/>
          </p:nvPr>
        </p:nvSpPr>
        <p:spPr/>
        <p:txBody>
          <a:bodyPr/>
          <a:lstStyle/>
          <a:p>
            <a:r>
              <a:rPr lang="en-US" altLang="zh-CN" dirty="0">
                <a:latin typeface="Arial" panose="020B0604020202020204" pitchFamily="34" charset="0"/>
              </a:rPr>
              <a:t>Mealy FSM </a:t>
            </a:r>
            <a:r>
              <a:rPr lang="en-US" altLang="zh-CN" dirty="0" smtClean="0">
                <a:latin typeface="Arial" panose="020B0604020202020204" pitchFamily="34" charset="0"/>
              </a:rPr>
              <a:t>(</a:t>
            </a:r>
            <a:r>
              <a:rPr lang="en-US" altLang="zh-CN" dirty="0" smtClean="0"/>
              <a:t>Verilog)</a:t>
            </a:r>
            <a:endParaRPr lang="zh-CN" altLang="en-US" dirty="0"/>
          </a:p>
        </p:txBody>
      </p:sp>
      <p:sp>
        <p:nvSpPr>
          <p:cNvPr id="5" name="矩形 4"/>
          <p:cNvSpPr/>
          <p:nvPr/>
        </p:nvSpPr>
        <p:spPr>
          <a:xfrm>
            <a:off x="107504" y="908720"/>
            <a:ext cx="8928992" cy="5945217"/>
          </a:xfrm>
          <a:prstGeom prst="rect">
            <a:avLst/>
          </a:prstGeom>
        </p:spPr>
        <p:txBody>
          <a:bodyPr wrap="square">
            <a:spAutoFit/>
          </a:bodyPr>
          <a:lstStyle/>
          <a:p>
            <a:pPr>
              <a:lnSpc>
                <a:spcPct val="150000"/>
              </a:lnSpc>
            </a:pPr>
            <a:r>
              <a:rPr lang="en-US" altLang="zh-CN" sz="2000" b="1" dirty="0" smtClean="0">
                <a:solidFill>
                  <a:srgbClr val="0070C0"/>
                </a:solidFill>
                <a:latin typeface="ArialBold"/>
              </a:rPr>
              <a:t>module</a:t>
            </a:r>
            <a:r>
              <a:rPr lang="en-US" altLang="zh-CN" sz="2000" b="1" dirty="0" smtClean="0">
                <a:latin typeface="ArialBold"/>
              </a:rPr>
              <a:t> </a:t>
            </a:r>
            <a:r>
              <a:rPr lang="en-US" altLang="zh-CN" sz="2000" b="1" dirty="0" err="1">
                <a:latin typeface="Arial" panose="020B0604020202020204" pitchFamily="34" charset="0"/>
              </a:rPr>
              <a:t>Mealy_FSM</a:t>
            </a:r>
            <a:r>
              <a:rPr lang="en-US" altLang="zh-CN" sz="2000" dirty="0">
                <a:latin typeface="Arial" panose="020B0604020202020204" pitchFamily="34" charset="0"/>
              </a:rPr>
              <a:t> (</a:t>
            </a:r>
            <a:r>
              <a:rPr lang="en-US" altLang="zh-CN" sz="2000" b="1" dirty="0">
                <a:solidFill>
                  <a:srgbClr val="0070C0"/>
                </a:solidFill>
                <a:latin typeface="ArialBold"/>
              </a:rPr>
              <a:t>input</a:t>
            </a:r>
            <a:r>
              <a:rPr lang="en-US" altLang="zh-CN" sz="2000" b="1" dirty="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 </a:t>
            </a:r>
            <a:r>
              <a:rPr lang="en-US" altLang="zh-CN" sz="2000" b="1" dirty="0" smtClean="0">
                <a:solidFill>
                  <a:srgbClr val="0070C0"/>
                </a:solidFill>
                <a:latin typeface="ArialBold"/>
              </a:rPr>
              <a:t>output</a:t>
            </a:r>
            <a:r>
              <a:rPr lang="en-US" altLang="zh-CN" sz="2000" b="1" dirty="0" smtClean="0">
                <a:latin typeface="ArialBold"/>
              </a:rPr>
              <a:t> </a:t>
            </a:r>
            <a:r>
              <a:rPr lang="en-US" altLang="zh-CN" sz="2000" b="1" dirty="0" err="1">
                <a:solidFill>
                  <a:srgbClr val="00B050"/>
                </a:solidFill>
                <a:latin typeface="ArialBold"/>
              </a:rPr>
              <a:t>reg</a:t>
            </a:r>
            <a:r>
              <a:rPr lang="en-US" altLang="zh-CN" sz="2000" b="1" dirty="0">
                <a:solidFill>
                  <a:srgbClr val="00B050"/>
                </a:solidFill>
                <a:latin typeface="ArialBold"/>
              </a:rPr>
              <a:t>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state, </a:t>
            </a:r>
            <a:r>
              <a:rPr lang="en-US" altLang="zh-CN" sz="2000" dirty="0" err="1">
                <a:latin typeface="Arial" panose="020B0604020202020204" pitchFamily="34" charset="0"/>
              </a:rPr>
              <a:t>next_state</a:t>
            </a:r>
            <a:r>
              <a:rPr lang="en-US" altLang="zh-CN" sz="2000" dirty="0">
                <a:latin typeface="Arial" panose="020B0604020202020204" pitchFamily="34" charset="0"/>
              </a:rPr>
              <a:t>;</a:t>
            </a:r>
          </a:p>
          <a:p>
            <a:pPr>
              <a:lnSpc>
                <a:spcPct val="150000"/>
              </a:lnSpc>
            </a:pPr>
            <a:r>
              <a:rPr lang="en-US" altLang="zh-CN" sz="2000" b="1" dirty="0" smtClean="0">
                <a:latin typeface="ArialBold"/>
              </a:rPr>
              <a:t>  </a:t>
            </a:r>
            <a:r>
              <a:rPr lang="en-US" altLang="zh-CN" sz="2000" b="1" dirty="0" smtClean="0">
                <a:solidFill>
                  <a:srgbClr val="FF0000"/>
                </a:solidFill>
                <a:latin typeface="ArialBold"/>
              </a:rPr>
              <a:t>parameter</a:t>
            </a:r>
            <a:r>
              <a:rPr lang="en-US" altLang="zh-CN" sz="2000" b="1" dirty="0" smtClean="0">
                <a:latin typeface="ArialBold"/>
              </a:rPr>
              <a:t> </a:t>
            </a:r>
            <a:r>
              <a:rPr lang="en-US" altLang="zh-CN" sz="2000" dirty="0">
                <a:latin typeface="Arial" panose="020B0604020202020204" pitchFamily="34" charset="0"/>
              </a:rPr>
              <a:t>S0 = 2'b00, </a:t>
            </a:r>
            <a:r>
              <a:rPr lang="en-US" altLang="zh-CN" sz="2000" dirty="0" smtClean="0">
                <a:latin typeface="Arial" panose="020B0604020202020204" pitchFamily="34" charset="0"/>
              </a:rPr>
              <a:t> S1 </a:t>
            </a:r>
            <a:r>
              <a:rPr lang="en-US" altLang="zh-CN" sz="2000" dirty="0">
                <a:latin typeface="Arial" panose="020B0604020202020204" pitchFamily="34" charset="0"/>
              </a:rPr>
              <a:t>= 2'b01, </a:t>
            </a:r>
            <a:r>
              <a:rPr lang="en-US" altLang="zh-CN" sz="2000" dirty="0" smtClean="0">
                <a:latin typeface="Arial" panose="020B0604020202020204" pitchFamily="34" charset="0"/>
              </a:rPr>
              <a:t> S2 </a:t>
            </a:r>
            <a:r>
              <a:rPr lang="en-US" altLang="zh-CN" sz="2000" dirty="0">
                <a:latin typeface="Arial" panose="020B0604020202020204" pitchFamily="34" charset="0"/>
              </a:rPr>
              <a:t>= 2'b10, </a:t>
            </a:r>
            <a:r>
              <a:rPr lang="en-US" altLang="zh-CN" sz="2000" dirty="0" smtClean="0">
                <a:latin typeface="Arial" panose="020B0604020202020204" pitchFamily="34" charset="0"/>
              </a:rPr>
              <a:t> S3 </a:t>
            </a:r>
            <a:r>
              <a:rPr lang="en-US" altLang="zh-CN" sz="2000" dirty="0">
                <a:latin typeface="Arial" panose="020B0604020202020204" pitchFamily="34" charset="0"/>
              </a:rPr>
              <a:t>= 2'b11;</a:t>
            </a:r>
          </a:p>
          <a:p>
            <a:pPr>
              <a:lnSpc>
                <a:spcPct val="150000"/>
              </a:lnSpc>
              <a:spcBef>
                <a:spcPts val="500"/>
              </a:spcBef>
            </a:pPr>
            <a:r>
              <a:rPr lang="en-US" altLang="zh-CN" sz="2000" b="1" dirty="0" smtClean="0">
                <a:latin typeface="ArialBold"/>
              </a:rPr>
              <a:t>  </a:t>
            </a:r>
            <a:r>
              <a:rPr lang="en-US" altLang="zh-CN" sz="2000" b="1" dirty="0" smtClean="0">
                <a:solidFill>
                  <a:srgbClr val="0070C0"/>
                </a:solidFill>
                <a:latin typeface="ArialBold"/>
              </a:rPr>
              <a:t>always</a:t>
            </a:r>
            <a:r>
              <a:rPr lang="en-US" altLang="zh-CN" sz="2000" b="1" dirty="0" smtClean="0">
                <a:latin typeface="ArialBold"/>
              </a:rPr>
              <a:t> </a:t>
            </a:r>
            <a:r>
              <a:rPr lang="en-US" altLang="zh-CN" sz="2000" b="1" dirty="0">
                <a:latin typeface="ArialBold"/>
              </a:rPr>
              <a:t>@ </a:t>
            </a:r>
            <a:r>
              <a:rPr lang="en-US" altLang="zh-CN" sz="2000" dirty="0">
                <a:latin typeface="Arial" panose="020B0604020202020204" pitchFamily="34" charset="0"/>
              </a:rPr>
              <a:t>( </a:t>
            </a:r>
            <a:r>
              <a:rPr lang="en-US" altLang="zh-CN" sz="2000" b="1" dirty="0" err="1">
                <a:solidFill>
                  <a:srgbClr val="0070C0"/>
                </a:solidFill>
                <a:latin typeface="ArialBold"/>
              </a:rPr>
              <a:t>posedge</a:t>
            </a:r>
            <a:r>
              <a:rPr lang="en-US" altLang="zh-CN" sz="2000" b="1" dirty="0">
                <a:solidFill>
                  <a:srgbClr val="0070C0"/>
                </a:solidFill>
                <a:latin typeface="ArialBold"/>
              </a:rPr>
              <a:t> </a:t>
            </a:r>
            <a:r>
              <a:rPr lang="en-US" altLang="zh-CN" sz="2000" dirty="0">
                <a:latin typeface="Arial" panose="020B0604020202020204" pitchFamily="34" charset="0"/>
              </a:rPr>
              <a:t>clock, </a:t>
            </a:r>
            <a:r>
              <a:rPr lang="en-US" altLang="zh-CN" sz="2000" b="1" dirty="0" err="1">
                <a:solidFill>
                  <a:srgbClr val="0070C0"/>
                </a:solidFill>
                <a:latin typeface="ArialBold"/>
              </a:rPr>
              <a:t>negedge</a:t>
            </a:r>
            <a:r>
              <a:rPr lang="en-US" altLang="zh-CN" sz="2000" b="1" dirty="0">
                <a:solidFill>
                  <a:srgbClr val="0070C0"/>
                </a:solidFill>
                <a:latin typeface="ArialBold"/>
              </a:rPr>
              <a:t> </a:t>
            </a:r>
            <a:r>
              <a:rPr lang="en-US" altLang="zh-CN" sz="2000" dirty="0">
                <a:latin typeface="Arial" panose="020B0604020202020204" pitchFamily="34" charset="0"/>
              </a:rPr>
              <a:t>reset</a:t>
            </a:r>
            <a:r>
              <a:rPr lang="en-US" altLang="zh-CN" sz="2000" dirty="0" smtClean="0">
                <a:latin typeface="Arial" panose="020B0604020202020204" pitchFamily="34" charset="0"/>
              </a:rPr>
              <a:t>)     </a:t>
            </a:r>
            <a:r>
              <a:rPr lang="en-US" altLang="zh-CN" sz="2000" dirty="0" smtClean="0">
                <a:solidFill>
                  <a:schemeClr val="bg1">
                    <a:lumMod val="50000"/>
                  </a:schemeClr>
                </a:solidFill>
                <a:latin typeface="Arial" panose="020B0604020202020204" pitchFamily="34" charset="0"/>
              </a:rPr>
              <a:t>// </a:t>
            </a:r>
            <a:r>
              <a:rPr lang="zh-CN" altLang="en-US" sz="2000" dirty="0" smtClean="0">
                <a:solidFill>
                  <a:schemeClr val="bg1">
                    <a:lumMod val="50000"/>
                  </a:schemeClr>
                </a:solidFill>
                <a:latin typeface="Arial" panose="020B0604020202020204" pitchFamily="34" charset="0"/>
              </a:rPr>
              <a:t>将电路复位到初始状态</a:t>
            </a:r>
            <a:r>
              <a:rPr lang="en-US" altLang="zh-CN" sz="2000" dirty="0" smtClean="0">
                <a:solidFill>
                  <a:schemeClr val="bg1">
                    <a:lumMod val="50000"/>
                  </a:schemeClr>
                </a:solidFill>
                <a:latin typeface="Arial" panose="020B0604020202020204" pitchFamily="34" charset="0"/>
              </a:rPr>
              <a:t>S0</a:t>
            </a:r>
            <a:endParaRPr lang="en-US" altLang="zh-CN" sz="2000" dirty="0">
              <a:latin typeface="Arial" panose="020B0604020202020204" pitchFamily="34" charset="0"/>
            </a:endParaRPr>
          </a:p>
          <a:p>
            <a:pPr>
              <a:lnSpc>
                <a:spcPct val="150000"/>
              </a:lnSpc>
            </a:pPr>
            <a:r>
              <a:rPr lang="en-US" altLang="zh-CN" sz="1800" dirty="0" smtClean="0">
                <a:latin typeface="Arial" panose="020B0604020202020204" pitchFamily="34" charset="0"/>
              </a:rPr>
              <a:t>       </a:t>
            </a:r>
            <a:r>
              <a:rPr lang="en-US" altLang="zh-CN" sz="1800" dirty="0" smtClean="0">
                <a:solidFill>
                  <a:srgbClr val="0070C0"/>
                </a:solidFill>
                <a:latin typeface="Arial" panose="020B0604020202020204" pitchFamily="34" charset="0"/>
              </a:rPr>
              <a:t>if</a:t>
            </a:r>
            <a:r>
              <a:rPr lang="en-US" altLang="zh-CN" sz="1800" dirty="0" smtClean="0">
                <a:latin typeface="Arial" panose="020B0604020202020204" pitchFamily="34" charset="0"/>
              </a:rPr>
              <a:t> </a:t>
            </a:r>
            <a:r>
              <a:rPr lang="en-US" altLang="zh-CN" sz="1800" dirty="0">
                <a:latin typeface="Arial" panose="020B0604020202020204" pitchFamily="34" charset="0"/>
              </a:rPr>
              <a:t>(reset == 0) state &lt;= S0;</a:t>
            </a:r>
          </a:p>
          <a:p>
            <a:pPr>
              <a:lnSpc>
                <a:spcPct val="150000"/>
              </a:lnSpc>
            </a:pPr>
            <a:r>
              <a:rPr lang="en-US" altLang="zh-CN" sz="1800" b="1" dirty="0" smtClean="0">
                <a:latin typeface="ArialBold"/>
              </a:rPr>
              <a:t>    </a:t>
            </a:r>
            <a:r>
              <a:rPr lang="en-US" altLang="zh-CN" sz="1800" b="1" dirty="0" smtClean="0">
                <a:solidFill>
                  <a:srgbClr val="0070C0"/>
                </a:solidFill>
                <a:latin typeface="ArialBold"/>
              </a:rPr>
              <a:t>else</a:t>
            </a:r>
            <a:r>
              <a:rPr lang="en-US" altLang="zh-CN" sz="1800" b="1" dirty="0" smtClean="0">
                <a:latin typeface="ArialBold"/>
              </a:rPr>
              <a:t>        </a:t>
            </a:r>
            <a:r>
              <a:rPr lang="en-US" altLang="zh-CN" sz="1800" dirty="0" smtClean="0">
                <a:latin typeface="Arial" panose="020B0604020202020204" pitchFamily="34" charset="0"/>
              </a:rPr>
              <a:t>state </a:t>
            </a:r>
            <a:r>
              <a:rPr lang="en-US" altLang="zh-CN" sz="1800" dirty="0">
                <a:latin typeface="Arial" panose="020B0604020202020204" pitchFamily="34" charset="0"/>
              </a:rPr>
              <a:t>&lt;= </a:t>
            </a:r>
            <a:r>
              <a:rPr lang="en-US" altLang="zh-CN" sz="1800" dirty="0" err="1">
                <a:latin typeface="Arial" panose="020B0604020202020204" pitchFamily="34" charset="0"/>
              </a:rPr>
              <a:t>next_state</a:t>
            </a:r>
            <a:r>
              <a:rPr lang="en-US" altLang="zh-CN" sz="1800" dirty="0">
                <a:latin typeface="Arial" panose="020B0604020202020204" pitchFamily="34" charset="0"/>
              </a:rPr>
              <a:t>;</a:t>
            </a:r>
          </a:p>
          <a:p>
            <a:pPr>
              <a:lnSpc>
                <a:spcPct val="150000"/>
              </a:lnSpc>
              <a:spcBef>
                <a:spcPts val="500"/>
              </a:spcBef>
            </a:pPr>
            <a:r>
              <a:rPr lang="en-US" altLang="zh-CN" sz="2000" b="1" dirty="0" smtClean="0">
                <a:latin typeface="ArialBold"/>
              </a:rPr>
              <a:t>  </a:t>
            </a:r>
            <a:r>
              <a:rPr lang="en-US" altLang="zh-CN" sz="2000" b="1" dirty="0" smtClean="0">
                <a:solidFill>
                  <a:srgbClr val="0070C0"/>
                </a:solidFill>
                <a:latin typeface="ArialBold"/>
              </a:rPr>
              <a:t>always</a:t>
            </a:r>
            <a:r>
              <a:rPr lang="en-US" altLang="zh-CN" sz="2000" b="1" dirty="0" smtClean="0">
                <a:latin typeface="ArialBold"/>
              </a:rPr>
              <a:t> </a:t>
            </a:r>
            <a:r>
              <a:rPr lang="en-US" altLang="zh-CN" sz="2000" b="1" dirty="0">
                <a:latin typeface="ArialBold"/>
              </a:rPr>
              <a:t>@ </a:t>
            </a:r>
            <a:r>
              <a:rPr lang="en-US" altLang="zh-CN" sz="2000" dirty="0">
                <a:latin typeface="Arial" panose="020B0604020202020204" pitchFamily="34" charset="0"/>
              </a:rPr>
              <a:t>(state, </a:t>
            </a:r>
            <a:r>
              <a:rPr lang="en-US" altLang="zh-CN" sz="2000" dirty="0" err="1">
                <a:latin typeface="Arial" panose="020B0604020202020204" pitchFamily="34" charset="0"/>
              </a:rPr>
              <a:t>x_in</a:t>
            </a:r>
            <a:r>
              <a:rPr lang="en-US" altLang="zh-CN" sz="2000" dirty="0">
                <a:latin typeface="Arial" panose="020B0604020202020204" pitchFamily="34" charset="0"/>
              </a:rPr>
              <a:t>) </a:t>
            </a:r>
            <a:r>
              <a:rPr lang="en-US" altLang="zh-CN" sz="2000" dirty="0" smtClean="0">
                <a:latin typeface="Arial" panose="020B0604020202020204" pitchFamily="34" charset="0"/>
              </a:rPr>
              <a:t>            </a:t>
            </a:r>
            <a:r>
              <a:rPr lang="en-US" altLang="zh-CN" sz="2000" dirty="0" smtClean="0">
                <a:solidFill>
                  <a:schemeClr val="bg1">
                    <a:lumMod val="50000"/>
                  </a:schemeClr>
                </a:solidFill>
                <a:latin typeface="Arial" panose="020B0604020202020204" pitchFamily="34" charset="0"/>
              </a:rPr>
              <a:t>// </a:t>
            </a:r>
            <a:r>
              <a:rPr lang="zh-CN" altLang="en-US" sz="2000" dirty="0" smtClean="0">
                <a:solidFill>
                  <a:schemeClr val="bg1">
                    <a:lumMod val="50000"/>
                  </a:schemeClr>
                </a:solidFill>
                <a:latin typeface="Arial" panose="020B0604020202020204" pitchFamily="34" charset="0"/>
              </a:rPr>
              <a:t>描述了次态转换</a:t>
            </a:r>
            <a:endParaRPr lang="en-US" altLang="zh-CN" sz="2000" dirty="0">
              <a:solidFill>
                <a:schemeClr val="bg1">
                  <a:lumMod val="50000"/>
                </a:schemeClr>
              </a:solidFill>
              <a:latin typeface="Arial" panose="020B0604020202020204" pitchFamily="34" charset="0"/>
            </a:endParaRPr>
          </a:p>
          <a:p>
            <a:pPr>
              <a:lnSpc>
                <a:spcPct val="150000"/>
              </a:lnSpc>
            </a:pPr>
            <a:r>
              <a:rPr lang="en-US" altLang="zh-CN" sz="2000" b="1" dirty="0" smtClean="0">
                <a:latin typeface="ArialBold"/>
              </a:rPr>
              <a:t>    </a:t>
            </a:r>
            <a:r>
              <a:rPr lang="en-US" altLang="zh-CN" sz="2000" b="1" dirty="0" smtClean="0">
                <a:solidFill>
                  <a:srgbClr val="0070C0"/>
                </a:solidFill>
                <a:latin typeface="ArialBold"/>
              </a:rPr>
              <a:t>case </a:t>
            </a:r>
            <a:r>
              <a:rPr lang="en-US" altLang="zh-CN" sz="2000" dirty="0">
                <a:latin typeface="Arial" panose="020B0604020202020204" pitchFamily="34" charset="0"/>
              </a:rPr>
              <a:t>(state)</a:t>
            </a:r>
          </a:p>
          <a:p>
            <a:pPr>
              <a:lnSpc>
                <a:spcPct val="150000"/>
              </a:lnSpc>
            </a:pPr>
            <a:r>
              <a:rPr lang="en-US" altLang="zh-CN" sz="1800" dirty="0" smtClean="0">
                <a:latin typeface="Arial" panose="020B0604020202020204" pitchFamily="34" charset="0"/>
              </a:rPr>
              <a:t>           S0</a:t>
            </a:r>
            <a:r>
              <a:rPr lang="en-US" altLang="zh-CN" sz="1800" dirty="0">
                <a:latin typeface="Arial" panose="020B0604020202020204" pitchFamily="34" charset="0"/>
              </a:rPr>
              <a:t>: </a:t>
            </a:r>
            <a:r>
              <a:rPr lang="en-US" altLang="zh-CN" sz="1800" b="1" dirty="0">
                <a:solidFill>
                  <a:srgbClr val="0070C0"/>
                </a:solidFill>
                <a:latin typeface="ArialBold"/>
              </a:rPr>
              <a:t>if </a:t>
            </a:r>
            <a:r>
              <a:rPr lang="en-US" altLang="zh-CN" sz="1800" dirty="0">
                <a:latin typeface="Arial" panose="020B0604020202020204" pitchFamily="34" charset="0"/>
              </a:rPr>
              <a:t>(</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err="1" smtClean="0">
                <a:latin typeface="Arial" panose="020B0604020202020204" pitchFamily="34" charset="0"/>
              </a:rPr>
              <a:t>next_state</a:t>
            </a:r>
            <a:r>
              <a:rPr lang="en-US" altLang="zh-CN" sz="1800" dirty="0" smtClean="0">
                <a:latin typeface="Arial" panose="020B0604020202020204" pitchFamily="34" charset="0"/>
              </a:rPr>
              <a:t> </a:t>
            </a:r>
            <a:r>
              <a:rPr lang="en-US" altLang="zh-CN" sz="1800" dirty="0">
                <a:latin typeface="Arial" panose="020B0604020202020204" pitchFamily="34" charset="0"/>
              </a:rPr>
              <a:t>= S1; </a:t>
            </a:r>
            <a:r>
              <a:rPr lang="en-US" altLang="zh-CN" sz="1800" b="1" dirty="0">
                <a:solidFill>
                  <a:srgbClr val="0070C0"/>
                </a:solidFill>
                <a:latin typeface="ArialBold"/>
              </a:rPr>
              <a:t>else</a:t>
            </a:r>
            <a:r>
              <a:rPr lang="en-US" altLang="zh-CN" sz="1800" b="1" dirty="0">
                <a:latin typeface="ArialBold"/>
              </a:rPr>
              <a:t> </a:t>
            </a:r>
            <a:r>
              <a:rPr lang="en-US" altLang="zh-CN" sz="1800" dirty="0" err="1">
                <a:latin typeface="Arial" panose="020B0604020202020204" pitchFamily="34" charset="0"/>
              </a:rPr>
              <a:t>next_state</a:t>
            </a:r>
            <a:r>
              <a:rPr lang="en-US" altLang="zh-CN" sz="1800" dirty="0">
                <a:latin typeface="Arial" panose="020B0604020202020204" pitchFamily="34" charset="0"/>
              </a:rPr>
              <a:t> = S0;</a:t>
            </a:r>
          </a:p>
          <a:p>
            <a:pPr>
              <a:lnSpc>
                <a:spcPct val="150000"/>
              </a:lnSpc>
            </a:pPr>
            <a:r>
              <a:rPr lang="en-US" altLang="zh-CN" sz="1800" dirty="0" smtClean="0">
                <a:latin typeface="Arial" panose="020B0604020202020204" pitchFamily="34" charset="0"/>
              </a:rPr>
              <a:t>           S1</a:t>
            </a:r>
            <a:r>
              <a:rPr lang="en-US" altLang="zh-CN" sz="1800" dirty="0">
                <a:latin typeface="Arial" panose="020B0604020202020204" pitchFamily="34" charset="0"/>
              </a:rPr>
              <a:t>: </a:t>
            </a:r>
            <a:r>
              <a:rPr lang="en-US" altLang="zh-CN" sz="1800" b="1" dirty="0">
                <a:solidFill>
                  <a:srgbClr val="0070C0"/>
                </a:solidFill>
                <a:latin typeface="ArialBold"/>
              </a:rPr>
              <a:t>if</a:t>
            </a:r>
            <a:r>
              <a:rPr lang="en-US" altLang="zh-CN" sz="1800" b="1" dirty="0">
                <a:latin typeface="ArialBold"/>
              </a:rPr>
              <a:t> </a:t>
            </a:r>
            <a:r>
              <a:rPr lang="en-US" altLang="zh-CN" sz="1800" dirty="0">
                <a:latin typeface="Arial" panose="020B0604020202020204" pitchFamily="34" charset="0"/>
              </a:rPr>
              <a:t>(</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err="1" smtClean="0">
                <a:latin typeface="Arial" panose="020B0604020202020204" pitchFamily="34" charset="0"/>
              </a:rPr>
              <a:t>next_state</a:t>
            </a:r>
            <a:r>
              <a:rPr lang="en-US" altLang="zh-CN" sz="1800" dirty="0" smtClean="0">
                <a:latin typeface="Arial" panose="020B0604020202020204" pitchFamily="34" charset="0"/>
              </a:rPr>
              <a:t> </a:t>
            </a:r>
            <a:r>
              <a:rPr lang="en-US" altLang="zh-CN" sz="1800" dirty="0">
                <a:latin typeface="Arial" panose="020B0604020202020204" pitchFamily="34" charset="0"/>
              </a:rPr>
              <a:t>= S3; </a:t>
            </a:r>
            <a:r>
              <a:rPr lang="en-US" altLang="zh-CN" sz="1800" b="1" dirty="0">
                <a:solidFill>
                  <a:srgbClr val="0070C0"/>
                </a:solidFill>
                <a:latin typeface="ArialBold"/>
              </a:rPr>
              <a:t>else</a:t>
            </a:r>
            <a:r>
              <a:rPr lang="en-US" altLang="zh-CN" sz="1800" b="1" dirty="0">
                <a:latin typeface="ArialBold"/>
              </a:rPr>
              <a:t> </a:t>
            </a:r>
            <a:r>
              <a:rPr lang="en-US" altLang="zh-CN" sz="1800" dirty="0" err="1">
                <a:latin typeface="Arial" panose="020B0604020202020204" pitchFamily="34" charset="0"/>
              </a:rPr>
              <a:t>next_state</a:t>
            </a:r>
            <a:r>
              <a:rPr lang="en-US" altLang="zh-CN" sz="1800" dirty="0">
                <a:latin typeface="Arial" panose="020B0604020202020204" pitchFamily="34" charset="0"/>
              </a:rPr>
              <a:t> = S0;</a:t>
            </a:r>
          </a:p>
          <a:p>
            <a:pPr>
              <a:lnSpc>
                <a:spcPct val="150000"/>
              </a:lnSpc>
            </a:pPr>
            <a:r>
              <a:rPr lang="en-US" altLang="zh-CN" sz="1800" dirty="0" smtClean="0">
                <a:latin typeface="Arial" panose="020B0604020202020204" pitchFamily="34" charset="0"/>
              </a:rPr>
              <a:t>           S2</a:t>
            </a:r>
            <a:r>
              <a:rPr lang="en-US" altLang="zh-CN" sz="1800" dirty="0">
                <a:latin typeface="Arial" panose="020B0604020202020204" pitchFamily="34" charset="0"/>
              </a:rPr>
              <a:t>: </a:t>
            </a:r>
            <a:r>
              <a:rPr lang="en-US" altLang="zh-CN" sz="1800" b="1" dirty="0">
                <a:solidFill>
                  <a:srgbClr val="0070C0"/>
                </a:solidFill>
                <a:latin typeface="ArialBold"/>
              </a:rPr>
              <a:t>if</a:t>
            </a:r>
            <a:r>
              <a:rPr lang="en-US" altLang="zh-CN" sz="1800" b="1" dirty="0">
                <a:latin typeface="ArialBold"/>
              </a:rPr>
              <a:t> </a:t>
            </a:r>
            <a:r>
              <a:rPr lang="en-US" altLang="zh-CN" sz="1800" dirty="0">
                <a:latin typeface="Arial" panose="020B0604020202020204" pitchFamily="34" charset="0"/>
              </a:rPr>
              <a:t>(~</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err="1">
                <a:latin typeface="Arial" panose="020B0604020202020204" pitchFamily="34" charset="0"/>
              </a:rPr>
              <a:t>next_state</a:t>
            </a:r>
            <a:r>
              <a:rPr lang="en-US" altLang="zh-CN" sz="1800" dirty="0">
                <a:latin typeface="Arial" panose="020B0604020202020204" pitchFamily="34" charset="0"/>
              </a:rPr>
              <a:t> = S0; </a:t>
            </a:r>
            <a:r>
              <a:rPr lang="en-US" altLang="zh-CN" sz="1800" b="1" dirty="0">
                <a:solidFill>
                  <a:srgbClr val="0070C0"/>
                </a:solidFill>
                <a:latin typeface="ArialBold"/>
              </a:rPr>
              <a:t>else</a:t>
            </a:r>
            <a:r>
              <a:rPr lang="en-US" altLang="zh-CN" sz="1800" b="1" dirty="0">
                <a:latin typeface="ArialBold"/>
              </a:rPr>
              <a:t> </a:t>
            </a:r>
            <a:r>
              <a:rPr lang="en-US" altLang="zh-CN" sz="1800" dirty="0" err="1">
                <a:latin typeface="Arial" panose="020B0604020202020204" pitchFamily="34" charset="0"/>
              </a:rPr>
              <a:t>next_state</a:t>
            </a:r>
            <a:r>
              <a:rPr lang="en-US" altLang="zh-CN" sz="1800" dirty="0">
                <a:latin typeface="Arial" panose="020B0604020202020204" pitchFamily="34" charset="0"/>
              </a:rPr>
              <a:t> = S2;</a:t>
            </a:r>
          </a:p>
          <a:p>
            <a:pPr>
              <a:lnSpc>
                <a:spcPct val="150000"/>
              </a:lnSpc>
            </a:pPr>
            <a:r>
              <a:rPr lang="en-US" altLang="zh-CN" sz="1800" dirty="0" smtClean="0">
                <a:latin typeface="Arial" panose="020B0604020202020204" pitchFamily="34" charset="0"/>
              </a:rPr>
              <a:t>           S3</a:t>
            </a:r>
            <a:r>
              <a:rPr lang="en-US" altLang="zh-CN" sz="1800" dirty="0">
                <a:latin typeface="Arial" panose="020B0604020202020204" pitchFamily="34" charset="0"/>
              </a:rPr>
              <a:t>: </a:t>
            </a:r>
            <a:r>
              <a:rPr lang="en-US" altLang="zh-CN" sz="1800" b="1" dirty="0">
                <a:solidFill>
                  <a:srgbClr val="0070C0"/>
                </a:solidFill>
                <a:latin typeface="ArialBold"/>
              </a:rPr>
              <a:t>if</a:t>
            </a:r>
            <a:r>
              <a:rPr lang="en-US" altLang="zh-CN" sz="1800" b="1" dirty="0">
                <a:latin typeface="ArialBold"/>
              </a:rPr>
              <a:t> </a:t>
            </a:r>
            <a:r>
              <a:rPr lang="en-US" altLang="zh-CN" sz="1800" dirty="0">
                <a:latin typeface="Arial" panose="020B0604020202020204" pitchFamily="34" charset="0"/>
              </a:rPr>
              <a:t>(</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err="1" smtClean="0">
                <a:latin typeface="Arial" panose="020B0604020202020204" pitchFamily="34" charset="0"/>
              </a:rPr>
              <a:t>next_state</a:t>
            </a:r>
            <a:r>
              <a:rPr lang="en-US" altLang="zh-CN" sz="1800" dirty="0" smtClean="0">
                <a:latin typeface="Arial" panose="020B0604020202020204" pitchFamily="34" charset="0"/>
              </a:rPr>
              <a:t> </a:t>
            </a:r>
            <a:r>
              <a:rPr lang="en-US" altLang="zh-CN" sz="1800" dirty="0">
                <a:latin typeface="Arial" panose="020B0604020202020204" pitchFamily="34" charset="0"/>
              </a:rPr>
              <a:t>= S2; </a:t>
            </a:r>
            <a:r>
              <a:rPr lang="en-US" altLang="zh-CN" sz="1800" b="1" dirty="0">
                <a:solidFill>
                  <a:srgbClr val="0070C0"/>
                </a:solidFill>
                <a:latin typeface="ArialBold"/>
              </a:rPr>
              <a:t>else</a:t>
            </a:r>
            <a:r>
              <a:rPr lang="en-US" altLang="zh-CN" sz="1800" b="1" dirty="0">
                <a:latin typeface="ArialBold"/>
              </a:rPr>
              <a:t> </a:t>
            </a:r>
            <a:r>
              <a:rPr lang="en-US" altLang="zh-CN" sz="1800" dirty="0" err="1">
                <a:latin typeface="Arial" panose="020B0604020202020204" pitchFamily="34" charset="0"/>
              </a:rPr>
              <a:t>next_state</a:t>
            </a:r>
            <a:r>
              <a:rPr lang="en-US" altLang="zh-CN" sz="1800" dirty="0">
                <a:latin typeface="Arial" panose="020B0604020202020204" pitchFamily="34" charset="0"/>
              </a:rPr>
              <a:t> = S0;</a:t>
            </a:r>
          </a:p>
          <a:p>
            <a:pPr>
              <a:lnSpc>
                <a:spcPct val="150000"/>
              </a:lnSpc>
            </a:pPr>
            <a:r>
              <a:rPr lang="en-US" altLang="zh-CN" sz="2000" b="1" dirty="0" smtClean="0">
                <a:latin typeface="ArialBold"/>
              </a:rPr>
              <a:t>    </a:t>
            </a:r>
            <a:r>
              <a:rPr lang="en-US" altLang="zh-CN" sz="2000" b="1" dirty="0" err="1" smtClean="0">
                <a:solidFill>
                  <a:srgbClr val="0070C0"/>
                </a:solidFill>
                <a:latin typeface="ArialBold"/>
              </a:rPr>
              <a:t>endcase</a:t>
            </a:r>
            <a:endParaRPr lang="en-US" altLang="zh-CN" sz="2000" b="1" dirty="0">
              <a:solidFill>
                <a:srgbClr val="0070C0"/>
              </a:solidFill>
              <a:latin typeface="ArialBold"/>
            </a:endParaRPr>
          </a:p>
        </p:txBody>
      </p:sp>
      <p:sp>
        <p:nvSpPr>
          <p:cNvPr id="2" name="矩形 1"/>
          <p:cNvSpPr/>
          <p:nvPr/>
        </p:nvSpPr>
        <p:spPr bwMode="auto">
          <a:xfrm>
            <a:off x="179512" y="3789040"/>
            <a:ext cx="6284951" cy="2921786"/>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nvGrpSpPr>
          <p:cNvPr id="11" name="组合 10"/>
          <p:cNvGrpSpPr/>
          <p:nvPr/>
        </p:nvGrpSpPr>
        <p:grpSpPr>
          <a:xfrm>
            <a:off x="6461075" y="3789040"/>
            <a:ext cx="2679990" cy="2487504"/>
            <a:chOff x="5926914" y="2348880"/>
            <a:chExt cx="3256137" cy="3022269"/>
          </a:xfrm>
        </p:grpSpPr>
        <p:pic>
          <p:nvPicPr>
            <p:cNvPr id="6" name="图片 5"/>
            <p:cNvPicPr>
              <a:picLocks noChangeAspect="1"/>
            </p:cNvPicPr>
            <p:nvPr/>
          </p:nvPicPr>
          <p:blipFill>
            <a:blip r:embed="rId2"/>
            <a:stretch>
              <a:fillRect/>
            </a:stretch>
          </p:blipFill>
          <p:spPr>
            <a:xfrm>
              <a:off x="5985526" y="2348880"/>
              <a:ext cx="3096344" cy="3022269"/>
            </a:xfrm>
            <a:prstGeom prst="rect">
              <a:avLst/>
            </a:prstGeom>
          </p:spPr>
        </p:pic>
        <p:sp>
          <p:nvSpPr>
            <p:cNvPr id="7" name="矩形 6"/>
            <p:cNvSpPr/>
            <p:nvPr/>
          </p:nvSpPr>
          <p:spPr>
            <a:xfrm>
              <a:off x="5926914" y="2856088"/>
              <a:ext cx="491190" cy="373943"/>
            </a:xfrm>
            <a:prstGeom prst="rect">
              <a:avLst/>
            </a:prstGeom>
          </p:spPr>
          <p:txBody>
            <a:bodyPr wrap="none">
              <a:spAutoFit/>
            </a:bodyPr>
            <a:lstStyle/>
            <a:p>
              <a:r>
                <a:rPr lang="en-US" altLang="zh-CN" sz="1400" dirty="0">
                  <a:latin typeface="Arial" panose="020B0604020202020204" pitchFamily="34" charset="0"/>
                </a:rPr>
                <a:t>S0</a:t>
              </a:r>
              <a:endParaRPr lang="zh-CN" altLang="en-US" sz="1400" dirty="0"/>
            </a:p>
          </p:txBody>
        </p:sp>
        <p:sp>
          <p:nvSpPr>
            <p:cNvPr id="8" name="矩形 7"/>
            <p:cNvSpPr/>
            <p:nvPr/>
          </p:nvSpPr>
          <p:spPr>
            <a:xfrm>
              <a:off x="5950397" y="4913251"/>
              <a:ext cx="491190" cy="373943"/>
            </a:xfrm>
            <a:prstGeom prst="rect">
              <a:avLst/>
            </a:prstGeom>
          </p:spPr>
          <p:txBody>
            <a:bodyPr wrap="none">
              <a:spAutoFit/>
            </a:bodyPr>
            <a:lstStyle/>
            <a:p>
              <a:r>
                <a:rPr lang="en-US" altLang="zh-CN" sz="1400" dirty="0" smtClean="0">
                  <a:latin typeface="Arial" panose="020B0604020202020204" pitchFamily="34" charset="0"/>
                </a:rPr>
                <a:t>S1</a:t>
              </a:r>
              <a:endParaRPr lang="zh-CN" altLang="en-US" sz="1400" dirty="0"/>
            </a:p>
          </p:txBody>
        </p:sp>
        <p:sp>
          <p:nvSpPr>
            <p:cNvPr id="9" name="矩形 8"/>
            <p:cNvSpPr/>
            <p:nvPr/>
          </p:nvSpPr>
          <p:spPr>
            <a:xfrm>
              <a:off x="8687693" y="2856088"/>
              <a:ext cx="491190" cy="373943"/>
            </a:xfrm>
            <a:prstGeom prst="rect">
              <a:avLst/>
            </a:prstGeom>
          </p:spPr>
          <p:txBody>
            <a:bodyPr wrap="none">
              <a:spAutoFit/>
            </a:bodyPr>
            <a:lstStyle/>
            <a:p>
              <a:r>
                <a:rPr lang="en-US" altLang="zh-CN" sz="1400" dirty="0" smtClean="0">
                  <a:latin typeface="Arial" panose="020B0604020202020204" pitchFamily="34" charset="0"/>
                </a:rPr>
                <a:t>S2</a:t>
              </a:r>
              <a:endParaRPr lang="zh-CN" altLang="en-US" sz="1400" dirty="0"/>
            </a:p>
          </p:txBody>
        </p:sp>
        <p:sp>
          <p:nvSpPr>
            <p:cNvPr id="10" name="矩形 9"/>
            <p:cNvSpPr/>
            <p:nvPr/>
          </p:nvSpPr>
          <p:spPr>
            <a:xfrm>
              <a:off x="8691861" y="4913251"/>
              <a:ext cx="491190" cy="373943"/>
            </a:xfrm>
            <a:prstGeom prst="rect">
              <a:avLst/>
            </a:prstGeom>
          </p:spPr>
          <p:txBody>
            <a:bodyPr wrap="none">
              <a:spAutoFit/>
            </a:bodyPr>
            <a:lstStyle/>
            <a:p>
              <a:r>
                <a:rPr lang="en-US" altLang="zh-CN" sz="1400" dirty="0" smtClean="0">
                  <a:latin typeface="Arial" panose="020B0604020202020204" pitchFamily="34" charset="0"/>
                </a:rPr>
                <a:t>S3</a:t>
              </a:r>
              <a:endParaRPr lang="zh-CN" altLang="en-US" sz="1400" dirty="0"/>
            </a:p>
          </p:txBody>
        </p:sp>
      </p:grpSp>
    </p:spTree>
    <p:extLst>
      <p:ext uri="{BB962C8B-B14F-4D97-AF65-F5344CB8AC3E}">
        <p14:creationId xmlns:p14="http://schemas.microsoft.com/office/powerpoint/2010/main" val="1041839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37</a:t>
            </a:fld>
            <a:endParaRPr lang="en-US" altLang="zh-CN"/>
          </a:p>
        </p:txBody>
      </p:sp>
      <p:sp>
        <p:nvSpPr>
          <p:cNvPr id="4" name="标题 3"/>
          <p:cNvSpPr>
            <a:spLocks noGrp="1"/>
          </p:cNvSpPr>
          <p:nvPr>
            <p:ph type="title"/>
          </p:nvPr>
        </p:nvSpPr>
        <p:spPr/>
        <p:txBody>
          <a:bodyPr/>
          <a:lstStyle/>
          <a:p>
            <a:r>
              <a:rPr lang="en-US" altLang="zh-CN" dirty="0">
                <a:latin typeface="Arial" panose="020B0604020202020204" pitchFamily="34" charset="0"/>
              </a:rPr>
              <a:t>Mealy FSM </a:t>
            </a:r>
            <a:r>
              <a:rPr lang="en-US" altLang="zh-CN" dirty="0" smtClean="0">
                <a:latin typeface="Arial" panose="020B0604020202020204" pitchFamily="34" charset="0"/>
              </a:rPr>
              <a:t>(</a:t>
            </a:r>
            <a:r>
              <a:rPr lang="en-US" altLang="zh-CN" dirty="0" smtClean="0"/>
              <a:t>Verilog)</a:t>
            </a:r>
            <a:endParaRPr lang="zh-CN" altLang="en-US" dirty="0"/>
          </a:p>
        </p:txBody>
      </p:sp>
      <p:sp>
        <p:nvSpPr>
          <p:cNvPr id="5" name="矩形 4"/>
          <p:cNvSpPr/>
          <p:nvPr/>
        </p:nvSpPr>
        <p:spPr>
          <a:xfrm>
            <a:off x="35496" y="939654"/>
            <a:ext cx="8307554" cy="6009850"/>
          </a:xfrm>
          <a:prstGeom prst="rect">
            <a:avLst/>
          </a:prstGeom>
        </p:spPr>
        <p:txBody>
          <a:bodyPr wrap="square">
            <a:spAutoFit/>
          </a:bodyPr>
          <a:lstStyle/>
          <a:p>
            <a:pPr>
              <a:lnSpc>
                <a:spcPct val="110000"/>
              </a:lnSpc>
            </a:pPr>
            <a:r>
              <a:rPr lang="en-US" altLang="zh-CN" sz="1800" b="1" dirty="0" smtClean="0">
                <a:solidFill>
                  <a:srgbClr val="0070C0"/>
                </a:solidFill>
                <a:latin typeface="ArialBold"/>
              </a:rPr>
              <a:t>module</a:t>
            </a:r>
            <a:r>
              <a:rPr lang="en-US" altLang="zh-CN" sz="1800" b="1" dirty="0" smtClean="0">
                <a:latin typeface="ArialBold"/>
              </a:rPr>
              <a:t> </a:t>
            </a:r>
            <a:r>
              <a:rPr lang="en-US" altLang="zh-CN" sz="1800" b="1" dirty="0" err="1">
                <a:latin typeface="Arial" panose="020B0604020202020204" pitchFamily="34" charset="0"/>
              </a:rPr>
              <a:t>Mealy_FSM</a:t>
            </a:r>
            <a:r>
              <a:rPr lang="en-US" altLang="zh-CN" sz="1800" dirty="0">
                <a:latin typeface="Arial" panose="020B0604020202020204" pitchFamily="34" charset="0"/>
              </a:rPr>
              <a:t> (</a:t>
            </a:r>
            <a:r>
              <a:rPr lang="en-US" altLang="zh-CN" sz="1800" b="1" dirty="0">
                <a:solidFill>
                  <a:srgbClr val="0070C0"/>
                </a:solidFill>
                <a:latin typeface="ArialBold"/>
              </a:rPr>
              <a:t>input</a:t>
            </a:r>
            <a:r>
              <a:rPr lang="en-US" altLang="zh-CN" sz="1800" b="1" dirty="0">
                <a:latin typeface="ArialBold"/>
              </a:rPr>
              <a:t> </a:t>
            </a:r>
            <a:r>
              <a:rPr lang="en-US" altLang="zh-CN" sz="1800" dirty="0" err="1">
                <a:latin typeface="Arial" panose="020B0604020202020204" pitchFamily="34" charset="0"/>
              </a:rPr>
              <a:t>x_in</a:t>
            </a:r>
            <a:r>
              <a:rPr lang="en-US" altLang="zh-CN" sz="1800" dirty="0">
                <a:latin typeface="Arial" panose="020B0604020202020204" pitchFamily="34" charset="0"/>
              </a:rPr>
              <a:t>, clock, </a:t>
            </a:r>
            <a:r>
              <a:rPr lang="en-US" altLang="zh-CN" sz="1800" dirty="0" smtClean="0">
                <a:latin typeface="Arial" panose="020B0604020202020204" pitchFamily="34" charset="0"/>
              </a:rPr>
              <a:t>reset, </a:t>
            </a:r>
            <a:r>
              <a:rPr lang="en-US" altLang="zh-CN" sz="1800" b="1" dirty="0" smtClean="0">
                <a:solidFill>
                  <a:srgbClr val="0070C0"/>
                </a:solidFill>
                <a:latin typeface="ArialBold"/>
              </a:rPr>
              <a:t>output</a:t>
            </a:r>
            <a:r>
              <a:rPr lang="en-US" altLang="zh-CN" sz="1800" b="1" dirty="0" smtClean="0">
                <a:latin typeface="ArialBold"/>
              </a:rPr>
              <a:t> </a:t>
            </a:r>
            <a:r>
              <a:rPr lang="en-US" altLang="zh-CN" sz="1800" b="1" dirty="0" err="1">
                <a:solidFill>
                  <a:srgbClr val="00B050"/>
                </a:solidFill>
                <a:latin typeface="ArialBold"/>
              </a:rPr>
              <a:t>reg</a:t>
            </a:r>
            <a:r>
              <a:rPr lang="en-US" altLang="zh-CN" sz="1800" b="1" dirty="0">
                <a:solidFill>
                  <a:srgbClr val="00B050"/>
                </a:solidFill>
                <a:latin typeface="ArialBold"/>
              </a:rPr>
              <a:t> </a:t>
            </a:r>
            <a:r>
              <a:rPr lang="en-US" altLang="zh-CN" sz="1800" dirty="0" err="1" smtClean="0">
                <a:latin typeface="Arial" panose="020B0604020202020204" pitchFamily="34" charset="0"/>
              </a:rPr>
              <a:t>y_out</a:t>
            </a:r>
            <a:r>
              <a:rPr lang="en-US" altLang="zh-CN" sz="1800" dirty="0" smtClean="0">
                <a:latin typeface="Arial" panose="020B0604020202020204" pitchFamily="34" charset="0"/>
              </a:rPr>
              <a:t> </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err="1" smtClean="0">
                <a:solidFill>
                  <a:srgbClr val="00B050"/>
                </a:solidFill>
                <a:latin typeface="ArialBold"/>
              </a:rPr>
              <a:t>reg</a:t>
            </a:r>
            <a:r>
              <a:rPr lang="en-US" altLang="zh-CN" sz="1800" b="1" dirty="0" smtClean="0">
                <a:solidFill>
                  <a:srgbClr val="00B050"/>
                </a:solidFill>
                <a:latin typeface="ArialBold"/>
              </a:rPr>
              <a:t> </a:t>
            </a:r>
            <a:r>
              <a:rPr lang="en-US" altLang="zh-CN" sz="1800" dirty="0">
                <a:latin typeface="Arial" panose="020B0604020202020204" pitchFamily="34" charset="0"/>
              </a:rPr>
              <a:t>[1: 0] state, </a:t>
            </a:r>
            <a:r>
              <a:rPr lang="en-US" altLang="zh-CN" sz="1800" dirty="0" err="1">
                <a:latin typeface="Arial" panose="020B0604020202020204" pitchFamily="34" charset="0"/>
              </a:rPr>
              <a:t>next_state</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smtClean="0">
                <a:solidFill>
                  <a:srgbClr val="FF0000"/>
                </a:solidFill>
                <a:latin typeface="ArialBold"/>
              </a:rPr>
              <a:t>parameter</a:t>
            </a:r>
            <a:r>
              <a:rPr lang="en-US" altLang="zh-CN" sz="1800" b="1" dirty="0" smtClean="0">
                <a:latin typeface="ArialBold"/>
              </a:rPr>
              <a:t> </a:t>
            </a:r>
            <a:r>
              <a:rPr lang="en-US" altLang="zh-CN" sz="1800" dirty="0">
                <a:latin typeface="Arial" panose="020B0604020202020204" pitchFamily="34" charset="0"/>
              </a:rPr>
              <a:t>S0 = 2'b00, </a:t>
            </a:r>
            <a:r>
              <a:rPr lang="en-US" altLang="zh-CN" sz="1800" dirty="0" smtClean="0">
                <a:latin typeface="Arial" panose="020B0604020202020204" pitchFamily="34" charset="0"/>
              </a:rPr>
              <a:t> S1 </a:t>
            </a:r>
            <a:r>
              <a:rPr lang="en-US" altLang="zh-CN" sz="1800" dirty="0">
                <a:latin typeface="Arial" panose="020B0604020202020204" pitchFamily="34" charset="0"/>
              </a:rPr>
              <a:t>= 2'b01, </a:t>
            </a:r>
            <a:r>
              <a:rPr lang="en-US" altLang="zh-CN" sz="1800" dirty="0" smtClean="0">
                <a:latin typeface="Arial" panose="020B0604020202020204" pitchFamily="34" charset="0"/>
              </a:rPr>
              <a:t> S2 </a:t>
            </a:r>
            <a:r>
              <a:rPr lang="en-US" altLang="zh-CN" sz="1800" dirty="0">
                <a:latin typeface="Arial" panose="020B0604020202020204" pitchFamily="34" charset="0"/>
              </a:rPr>
              <a:t>= 2'b10, </a:t>
            </a:r>
            <a:r>
              <a:rPr lang="en-US" altLang="zh-CN" sz="1800" dirty="0" smtClean="0">
                <a:latin typeface="Arial" panose="020B0604020202020204" pitchFamily="34" charset="0"/>
              </a:rPr>
              <a:t> S3 </a:t>
            </a:r>
            <a:r>
              <a:rPr lang="en-US" altLang="zh-CN" sz="1800" dirty="0">
                <a:latin typeface="Arial" panose="020B0604020202020204" pitchFamily="34" charset="0"/>
              </a:rPr>
              <a:t>= 2'b11;</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 </a:t>
            </a:r>
            <a:r>
              <a:rPr lang="en-US" altLang="zh-CN" sz="1800" b="1" dirty="0" err="1">
                <a:solidFill>
                  <a:srgbClr val="0070C0"/>
                </a:solidFill>
                <a:latin typeface="ArialBold"/>
              </a:rPr>
              <a:t>posedge</a:t>
            </a:r>
            <a:r>
              <a:rPr lang="en-US" altLang="zh-CN" sz="1800" b="1" dirty="0">
                <a:solidFill>
                  <a:srgbClr val="0070C0"/>
                </a:solidFill>
                <a:latin typeface="ArialBold"/>
              </a:rPr>
              <a:t> </a:t>
            </a:r>
            <a:r>
              <a:rPr lang="en-US" altLang="zh-CN" sz="1800" dirty="0">
                <a:latin typeface="Arial" panose="020B0604020202020204" pitchFamily="34" charset="0"/>
              </a:rPr>
              <a:t>clock, </a:t>
            </a:r>
            <a:r>
              <a:rPr lang="en-US" altLang="zh-CN" sz="1800" b="1" dirty="0" err="1">
                <a:solidFill>
                  <a:srgbClr val="0070C0"/>
                </a:solidFill>
                <a:latin typeface="ArialBold"/>
              </a:rPr>
              <a:t>negedge</a:t>
            </a:r>
            <a:r>
              <a:rPr lang="en-US" altLang="zh-CN" sz="1800" b="1" dirty="0">
                <a:solidFill>
                  <a:srgbClr val="0070C0"/>
                </a:solidFill>
                <a:latin typeface="ArialBold"/>
              </a:rPr>
              <a:t> </a:t>
            </a:r>
            <a:r>
              <a:rPr lang="en-US" altLang="zh-CN" sz="1800" dirty="0">
                <a:latin typeface="Arial" panose="020B0604020202020204" pitchFamily="34" charset="0"/>
              </a:rPr>
              <a:t>reset</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将电路复位到初始状态</a:t>
            </a:r>
            <a:r>
              <a:rPr lang="en-US" altLang="zh-CN" sz="1800" dirty="0" smtClean="0">
                <a:solidFill>
                  <a:schemeClr val="bg1">
                    <a:lumMod val="50000"/>
                  </a:schemeClr>
                </a:solidFill>
                <a:latin typeface="Arial" panose="020B0604020202020204" pitchFamily="34" charset="0"/>
              </a:rPr>
              <a:t>S0</a:t>
            </a:r>
            <a:endParaRPr lang="en-US" altLang="zh-CN" sz="1800" dirty="0">
              <a:latin typeface="Arial" panose="020B0604020202020204" pitchFamily="34" charset="0"/>
            </a:endParaRPr>
          </a:p>
          <a:p>
            <a:pPr>
              <a:lnSpc>
                <a:spcPct val="110000"/>
              </a:lnSpc>
            </a:pPr>
            <a:r>
              <a:rPr lang="en-US" altLang="zh-CN" sz="1600" dirty="0" smtClean="0">
                <a:latin typeface="Arial" panose="020B0604020202020204" pitchFamily="34" charset="0"/>
              </a:rPr>
              <a:t>       </a:t>
            </a:r>
            <a:r>
              <a:rPr lang="en-US" altLang="zh-CN" sz="1600" dirty="0" smtClean="0">
                <a:solidFill>
                  <a:srgbClr val="0070C0"/>
                </a:solidFill>
                <a:latin typeface="Arial" panose="020B0604020202020204" pitchFamily="34" charset="0"/>
              </a:rPr>
              <a:t>if</a:t>
            </a:r>
            <a:r>
              <a:rPr lang="en-US" altLang="zh-CN" sz="1600" dirty="0" smtClean="0">
                <a:latin typeface="Arial" panose="020B0604020202020204" pitchFamily="34" charset="0"/>
              </a:rPr>
              <a:t> </a:t>
            </a:r>
            <a:r>
              <a:rPr lang="en-US" altLang="zh-CN" sz="1600" dirty="0">
                <a:latin typeface="Arial" panose="020B0604020202020204" pitchFamily="34" charset="0"/>
              </a:rPr>
              <a:t>(reset == 0) state &lt;= S0;</a:t>
            </a:r>
          </a:p>
          <a:p>
            <a:pPr>
              <a:lnSpc>
                <a:spcPct val="110000"/>
              </a:lnSpc>
            </a:pPr>
            <a:r>
              <a:rPr lang="en-US" altLang="zh-CN" sz="1600" b="1" dirty="0" smtClean="0">
                <a:latin typeface="ArialBold"/>
              </a:rPr>
              <a:t>    </a:t>
            </a:r>
            <a:r>
              <a:rPr lang="en-US" altLang="zh-CN" sz="1600" b="1" dirty="0" smtClean="0">
                <a:solidFill>
                  <a:srgbClr val="0070C0"/>
                </a:solidFill>
                <a:latin typeface="ArialBold"/>
              </a:rPr>
              <a:t>else</a:t>
            </a:r>
            <a:r>
              <a:rPr lang="en-US" altLang="zh-CN" sz="1600" b="1" dirty="0" smtClean="0">
                <a:latin typeface="ArialBold"/>
              </a:rPr>
              <a:t>        </a:t>
            </a:r>
            <a:r>
              <a:rPr lang="en-US" altLang="zh-CN" sz="1600" dirty="0" smtClean="0">
                <a:latin typeface="Arial" panose="020B0604020202020204" pitchFamily="34" charset="0"/>
              </a:rPr>
              <a:t>state </a:t>
            </a:r>
            <a:r>
              <a:rPr lang="en-US" altLang="zh-CN" sz="1600" dirty="0">
                <a:latin typeface="Arial" panose="020B0604020202020204" pitchFamily="34" charset="0"/>
              </a:rPr>
              <a:t>&lt;= </a:t>
            </a:r>
            <a:r>
              <a:rPr lang="en-US" altLang="zh-CN" sz="1600" dirty="0" err="1">
                <a:latin typeface="Arial" panose="020B0604020202020204" pitchFamily="34" charset="0"/>
              </a:rPr>
              <a:t>next_state</a:t>
            </a:r>
            <a:r>
              <a:rPr lang="en-US" altLang="zh-CN" sz="1600" dirty="0">
                <a:latin typeface="Arial" panose="020B0604020202020204" pitchFamily="34" charset="0"/>
              </a:rPr>
              <a:t>;</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描述了次态转换</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latin typeface="ArialBold"/>
              </a:rPr>
              <a:t>    </a:t>
            </a:r>
            <a:r>
              <a:rPr lang="en-US" altLang="zh-CN" sz="1800" b="1" dirty="0" smtClean="0">
                <a:solidFill>
                  <a:srgbClr val="0070C0"/>
                </a:solidFill>
                <a:latin typeface="ArialBold"/>
              </a:rPr>
              <a:t>case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a:t>
            </a:r>
            <a:r>
              <a:rPr lang="en-US" altLang="zh-CN" sz="1600" dirty="0">
                <a:latin typeface="Arial" panose="020B0604020202020204" pitchFamily="34" charset="0"/>
              </a:rPr>
              <a:t>: </a:t>
            </a:r>
            <a:r>
              <a:rPr lang="en-US" altLang="zh-CN" sz="1600" b="1" dirty="0">
                <a:solidFill>
                  <a:srgbClr val="0070C0"/>
                </a:solidFill>
                <a:latin typeface="ArialBold"/>
              </a:rPr>
              <a:t>if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S1;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S3;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S2</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S2;</a:t>
            </a:r>
          </a:p>
          <a:p>
            <a:pPr>
              <a:lnSpc>
                <a:spcPct val="110000"/>
              </a:lnSpc>
            </a:pPr>
            <a:r>
              <a:rPr lang="en-US" altLang="zh-CN" sz="1600" dirty="0" smtClean="0">
                <a:latin typeface="Arial" panose="020B0604020202020204" pitchFamily="34" charset="0"/>
              </a:rPr>
              <a:t>           S3</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S2;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800" b="1" dirty="0" smtClean="0">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spcBef>
                <a:spcPts val="500"/>
              </a:spcBef>
            </a:pPr>
            <a:r>
              <a:rPr lang="en-US" altLang="zh-CN" sz="1800" b="1" dirty="0" smtClean="0">
                <a:solidFill>
                  <a:srgbClr val="0070C0"/>
                </a:solidFill>
                <a:latin typeface="ArialBold"/>
              </a:rPr>
              <a:t>  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计算函数输出</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solidFill>
                  <a:srgbClr val="0070C0"/>
                </a:solidFill>
                <a:latin typeface="ArialBold"/>
              </a:rPr>
              <a:t>     case</a:t>
            </a:r>
            <a:r>
              <a:rPr lang="en-US" altLang="zh-CN" sz="1800" b="1" dirty="0" smtClean="0">
                <a:latin typeface="ArialBold"/>
              </a:rPr>
              <a:t>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             : </a:t>
            </a:r>
            <a:r>
              <a:rPr lang="en-US" altLang="zh-CN" sz="1600" dirty="0" err="1" smtClean="0">
                <a:latin typeface="Arial" panose="020B0604020202020204" pitchFamily="34" charset="0"/>
              </a:rPr>
              <a:t>y_out</a:t>
            </a:r>
            <a:r>
              <a:rPr lang="en-US" altLang="zh-CN" sz="1600" dirty="0" smtClean="0">
                <a:latin typeface="Arial" panose="020B0604020202020204" pitchFamily="34" charset="0"/>
              </a:rPr>
              <a:t> </a:t>
            </a:r>
            <a:r>
              <a:rPr lang="en-US" altLang="zh-CN" sz="1600" dirty="0">
                <a:latin typeface="Arial" panose="020B0604020202020204" pitchFamily="34" charset="0"/>
              </a:rPr>
              <a:t>= 0</a:t>
            </a:r>
            <a:r>
              <a:rPr lang="en-US" altLang="zh-CN" sz="1600" dirty="0" smtClean="0">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a:solidFill>
                  <a:schemeClr val="bg1">
                    <a:lumMod val="50000"/>
                  </a:schemeClr>
                </a:solidFill>
                <a:latin typeface="Arial" panose="020B0604020202020204" pitchFamily="34" charset="0"/>
              </a:rPr>
              <a:t>输出只随</a:t>
            </a:r>
            <a:r>
              <a:rPr lang="en-US" altLang="zh-CN" sz="1600" dirty="0" smtClean="0">
                <a:solidFill>
                  <a:schemeClr val="bg1">
                    <a:lumMod val="50000"/>
                  </a:schemeClr>
                </a:solidFill>
                <a:latin typeface="Arial" panose="020B0604020202020204" pitchFamily="34" charset="0"/>
              </a:rPr>
              <a:t>x</a:t>
            </a:r>
            <a:r>
              <a:rPr lang="zh-CN" altLang="en-US" sz="1600" dirty="0" smtClean="0">
                <a:solidFill>
                  <a:schemeClr val="bg1">
                    <a:lumMod val="50000"/>
                  </a:schemeClr>
                </a:solidFill>
                <a:latin typeface="Arial" panose="020B0604020202020204" pitchFamily="34" charset="0"/>
              </a:rPr>
              <a:t>而变化</a:t>
            </a:r>
            <a:r>
              <a:rPr lang="zh-CN" altLang="en-US" sz="1600" dirty="0">
                <a:solidFill>
                  <a:schemeClr val="bg1">
                    <a:lumMod val="50000"/>
                  </a:schemeClr>
                </a:solidFill>
                <a:latin typeface="Arial" panose="020B0604020202020204" pitchFamily="34" charset="0"/>
              </a:rPr>
              <a:t>，</a:t>
            </a:r>
            <a:endParaRPr lang="en-US" altLang="zh-CN" sz="1600" dirty="0">
              <a:latin typeface="Arial" panose="020B0604020202020204" pitchFamily="34" charset="0"/>
            </a:endParaRP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S2, S3: </a:t>
            </a:r>
            <a:r>
              <a:rPr lang="en-US" altLang="zh-CN" sz="1600" dirty="0" err="1">
                <a:latin typeface="Arial" panose="020B0604020202020204" pitchFamily="34" charset="0"/>
              </a:rPr>
              <a:t>y_out</a:t>
            </a:r>
            <a:r>
              <a:rPr lang="en-US" altLang="zh-CN" sz="1600" dirty="0">
                <a:latin typeface="Arial" panose="020B0604020202020204" pitchFamily="34" charset="0"/>
              </a:rPr>
              <a:t> = ~</a:t>
            </a:r>
            <a:r>
              <a:rPr lang="en-US" altLang="zh-CN" sz="1600" dirty="0" err="1">
                <a:latin typeface="Arial" panose="020B0604020202020204" pitchFamily="34" charset="0"/>
              </a:rPr>
              <a:t>x_in</a:t>
            </a:r>
            <a:r>
              <a:rPr lang="en-US" altLang="zh-CN" sz="1600" dirty="0" smtClean="0">
                <a:latin typeface="Arial" panose="020B0604020202020204" pitchFamily="34" charset="0"/>
              </a:rPr>
              <a:t>;</a:t>
            </a:r>
            <a:r>
              <a:rPr lang="en-US" altLang="zh-CN" sz="1600" dirty="0">
                <a:solidFill>
                  <a:schemeClr val="bg1">
                    <a:lumMod val="50000"/>
                  </a:schemeClr>
                </a:solidFill>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smtClean="0">
                <a:solidFill>
                  <a:schemeClr val="bg1">
                    <a:lumMod val="50000"/>
                  </a:schemeClr>
                </a:solidFill>
                <a:latin typeface="Arial" panose="020B0604020202020204" pitchFamily="34" charset="0"/>
              </a:rPr>
              <a:t>而与现态无关</a:t>
            </a:r>
            <a:endParaRPr lang="en-US" altLang="zh-CN" sz="1600" dirty="0">
              <a:latin typeface="Arial" panose="020B0604020202020204" pitchFamily="34" charset="0"/>
            </a:endParaRPr>
          </a:p>
          <a:p>
            <a:pPr>
              <a:lnSpc>
                <a:spcPct val="110000"/>
              </a:lnSpc>
            </a:pPr>
            <a:r>
              <a:rPr lang="en-US" altLang="zh-CN" sz="1800" b="1" dirty="0" smtClean="0">
                <a:solidFill>
                  <a:srgbClr val="0070C0"/>
                </a:solidFill>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pPr>
            <a:r>
              <a:rPr lang="en-US" altLang="zh-CN" sz="1800" b="1" dirty="0" err="1">
                <a:solidFill>
                  <a:srgbClr val="0070C0"/>
                </a:solidFill>
                <a:latin typeface="ArialBold"/>
              </a:rPr>
              <a:t>endmodule</a:t>
            </a:r>
            <a:endParaRPr lang="zh-CN" altLang="en-US" sz="5400" dirty="0">
              <a:solidFill>
                <a:srgbClr val="0070C0"/>
              </a:solidFill>
            </a:endParaRPr>
          </a:p>
        </p:txBody>
      </p:sp>
      <p:sp>
        <p:nvSpPr>
          <p:cNvPr id="2" name="矩形 1"/>
          <p:cNvSpPr/>
          <p:nvPr/>
        </p:nvSpPr>
        <p:spPr bwMode="auto">
          <a:xfrm>
            <a:off x="251520" y="4869160"/>
            <a:ext cx="5184576" cy="1467778"/>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1042381668"/>
              </p:ext>
            </p:extLst>
          </p:nvPr>
        </p:nvGraphicFramePr>
        <p:xfrm>
          <a:off x="5652120" y="4357901"/>
          <a:ext cx="3435790" cy="2366937"/>
        </p:xfrm>
        <a:graphic>
          <a:graphicData uri="http://schemas.openxmlformats.org/presentationml/2006/ole">
            <mc:AlternateContent xmlns:mc="http://schemas.openxmlformats.org/markup-compatibility/2006">
              <mc:Choice xmlns:v="urn:schemas-microsoft-com:vml" Requires="v">
                <p:oleObj spid="_x0000_s104502" name="位图图像" r:id="rId3" imgW="4099915" imgH="2392381" progId="PBrush">
                  <p:embed/>
                </p:oleObj>
              </mc:Choice>
              <mc:Fallback>
                <p:oleObj name="位图图像" r:id="rId3" imgW="4099915" imgH="2392381" progId="PBrush">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20" y="4357901"/>
                        <a:ext cx="3435790" cy="2366937"/>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950538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38</a:t>
            </a:fld>
            <a:endParaRPr lang="en-US" altLang="zh-CN"/>
          </a:p>
        </p:txBody>
      </p:sp>
      <p:sp>
        <p:nvSpPr>
          <p:cNvPr id="4" name="标题 3"/>
          <p:cNvSpPr>
            <a:spLocks noGrp="1"/>
          </p:cNvSpPr>
          <p:nvPr>
            <p:ph type="title"/>
          </p:nvPr>
        </p:nvSpPr>
        <p:spPr/>
        <p:txBody>
          <a:bodyPr/>
          <a:lstStyle/>
          <a:p>
            <a:r>
              <a:rPr lang="en-US" altLang="zh-CN" dirty="0">
                <a:latin typeface="Arial" panose="020B0604020202020204" pitchFamily="34" charset="0"/>
              </a:rPr>
              <a:t>Mealy FSM </a:t>
            </a:r>
            <a:r>
              <a:rPr lang="en-US" altLang="zh-CN" dirty="0" smtClean="0">
                <a:latin typeface="Arial" panose="020B0604020202020204" pitchFamily="34" charset="0"/>
              </a:rPr>
              <a:t>(</a:t>
            </a:r>
            <a:r>
              <a:rPr lang="en-US" altLang="zh-CN" dirty="0" smtClean="0"/>
              <a:t>Verilog)</a:t>
            </a:r>
            <a:endParaRPr lang="zh-CN" altLang="en-US" dirty="0"/>
          </a:p>
        </p:txBody>
      </p:sp>
      <p:sp>
        <p:nvSpPr>
          <p:cNvPr id="5" name="矩形 4"/>
          <p:cNvSpPr/>
          <p:nvPr/>
        </p:nvSpPr>
        <p:spPr>
          <a:xfrm>
            <a:off x="107504" y="939654"/>
            <a:ext cx="8307554" cy="6009850"/>
          </a:xfrm>
          <a:prstGeom prst="rect">
            <a:avLst/>
          </a:prstGeom>
        </p:spPr>
        <p:txBody>
          <a:bodyPr wrap="square">
            <a:spAutoFit/>
          </a:bodyPr>
          <a:lstStyle/>
          <a:p>
            <a:pPr>
              <a:lnSpc>
                <a:spcPct val="110000"/>
              </a:lnSpc>
            </a:pPr>
            <a:r>
              <a:rPr lang="en-US" altLang="zh-CN" sz="1800" b="1" dirty="0" smtClean="0">
                <a:solidFill>
                  <a:srgbClr val="0070C0"/>
                </a:solidFill>
                <a:latin typeface="ArialBold"/>
              </a:rPr>
              <a:t>module</a:t>
            </a:r>
            <a:r>
              <a:rPr lang="en-US" altLang="zh-CN" sz="1800" b="1" dirty="0" smtClean="0">
                <a:latin typeface="ArialBold"/>
              </a:rPr>
              <a:t> </a:t>
            </a:r>
            <a:r>
              <a:rPr lang="en-US" altLang="zh-CN" sz="1800" b="1" dirty="0" err="1">
                <a:latin typeface="Arial" panose="020B0604020202020204" pitchFamily="34" charset="0"/>
              </a:rPr>
              <a:t>Mealy_FSM</a:t>
            </a:r>
            <a:r>
              <a:rPr lang="en-US" altLang="zh-CN" sz="1800" dirty="0">
                <a:latin typeface="Arial" panose="020B0604020202020204" pitchFamily="34" charset="0"/>
              </a:rPr>
              <a:t> (</a:t>
            </a:r>
            <a:r>
              <a:rPr lang="en-US" altLang="zh-CN" sz="1800" b="1" dirty="0">
                <a:solidFill>
                  <a:srgbClr val="0070C0"/>
                </a:solidFill>
                <a:latin typeface="ArialBold"/>
              </a:rPr>
              <a:t>input</a:t>
            </a:r>
            <a:r>
              <a:rPr lang="en-US" altLang="zh-CN" sz="1800" b="1" dirty="0">
                <a:latin typeface="ArialBold"/>
              </a:rPr>
              <a:t> </a:t>
            </a:r>
            <a:r>
              <a:rPr lang="en-US" altLang="zh-CN" sz="1800" dirty="0" err="1">
                <a:latin typeface="Arial" panose="020B0604020202020204" pitchFamily="34" charset="0"/>
              </a:rPr>
              <a:t>x_in</a:t>
            </a:r>
            <a:r>
              <a:rPr lang="en-US" altLang="zh-CN" sz="1800" dirty="0">
                <a:latin typeface="Arial" panose="020B0604020202020204" pitchFamily="34" charset="0"/>
              </a:rPr>
              <a:t>, clock, </a:t>
            </a:r>
            <a:r>
              <a:rPr lang="en-US" altLang="zh-CN" sz="1800" dirty="0" smtClean="0">
                <a:latin typeface="Arial" panose="020B0604020202020204" pitchFamily="34" charset="0"/>
              </a:rPr>
              <a:t>reset, </a:t>
            </a:r>
            <a:r>
              <a:rPr lang="en-US" altLang="zh-CN" sz="1800" b="1" dirty="0" smtClean="0">
                <a:solidFill>
                  <a:srgbClr val="0070C0"/>
                </a:solidFill>
                <a:latin typeface="ArialBold"/>
              </a:rPr>
              <a:t>output</a:t>
            </a:r>
            <a:r>
              <a:rPr lang="en-US" altLang="zh-CN" sz="1800" b="1" dirty="0" smtClean="0">
                <a:latin typeface="ArialBold"/>
              </a:rPr>
              <a:t> </a:t>
            </a:r>
            <a:r>
              <a:rPr lang="en-US" altLang="zh-CN" sz="1800" b="1" dirty="0" err="1">
                <a:solidFill>
                  <a:srgbClr val="00B050"/>
                </a:solidFill>
                <a:latin typeface="ArialBold"/>
              </a:rPr>
              <a:t>reg</a:t>
            </a:r>
            <a:r>
              <a:rPr lang="en-US" altLang="zh-CN" sz="1800" b="1" dirty="0">
                <a:solidFill>
                  <a:srgbClr val="00B050"/>
                </a:solidFill>
                <a:latin typeface="ArialBold"/>
              </a:rPr>
              <a:t> </a:t>
            </a:r>
            <a:r>
              <a:rPr lang="en-US" altLang="zh-CN" sz="1800" dirty="0" err="1" smtClean="0">
                <a:latin typeface="Arial" panose="020B0604020202020204" pitchFamily="34" charset="0"/>
              </a:rPr>
              <a:t>y_out</a:t>
            </a:r>
            <a:r>
              <a:rPr lang="en-US" altLang="zh-CN" sz="1800" dirty="0" smtClean="0">
                <a:latin typeface="Arial" panose="020B0604020202020204" pitchFamily="34" charset="0"/>
              </a:rPr>
              <a:t> </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err="1" smtClean="0">
                <a:solidFill>
                  <a:srgbClr val="00B050"/>
                </a:solidFill>
                <a:latin typeface="ArialBold"/>
              </a:rPr>
              <a:t>reg</a:t>
            </a:r>
            <a:r>
              <a:rPr lang="en-US" altLang="zh-CN" sz="1800" b="1" dirty="0" smtClean="0">
                <a:solidFill>
                  <a:srgbClr val="00B050"/>
                </a:solidFill>
                <a:latin typeface="ArialBold"/>
              </a:rPr>
              <a:t> </a:t>
            </a:r>
            <a:r>
              <a:rPr lang="en-US" altLang="zh-CN" sz="1800" dirty="0">
                <a:latin typeface="Arial" panose="020B0604020202020204" pitchFamily="34" charset="0"/>
              </a:rPr>
              <a:t>[1: 0] state, </a:t>
            </a:r>
            <a:r>
              <a:rPr lang="en-US" altLang="zh-CN" sz="1800" dirty="0" err="1">
                <a:latin typeface="Arial" panose="020B0604020202020204" pitchFamily="34" charset="0"/>
              </a:rPr>
              <a:t>next_state</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smtClean="0">
                <a:solidFill>
                  <a:srgbClr val="FF0000"/>
                </a:solidFill>
                <a:latin typeface="ArialBold"/>
              </a:rPr>
              <a:t>parameter</a:t>
            </a:r>
            <a:r>
              <a:rPr lang="en-US" altLang="zh-CN" sz="1800" b="1" dirty="0" smtClean="0">
                <a:latin typeface="ArialBold"/>
              </a:rPr>
              <a:t> </a:t>
            </a:r>
            <a:r>
              <a:rPr lang="en-US" altLang="zh-CN" sz="1800" dirty="0">
                <a:latin typeface="Arial" panose="020B0604020202020204" pitchFamily="34" charset="0"/>
              </a:rPr>
              <a:t>S0 = 2'b00, </a:t>
            </a:r>
            <a:r>
              <a:rPr lang="en-US" altLang="zh-CN" sz="1800" dirty="0" smtClean="0">
                <a:latin typeface="Arial" panose="020B0604020202020204" pitchFamily="34" charset="0"/>
              </a:rPr>
              <a:t> S1 </a:t>
            </a:r>
            <a:r>
              <a:rPr lang="en-US" altLang="zh-CN" sz="1800" dirty="0">
                <a:latin typeface="Arial" panose="020B0604020202020204" pitchFamily="34" charset="0"/>
              </a:rPr>
              <a:t>= 2'b01, </a:t>
            </a:r>
            <a:r>
              <a:rPr lang="en-US" altLang="zh-CN" sz="1800" dirty="0" smtClean="0">
                <a:latin typeface="Arial" panose="020B0604020202020204" pitchFamily="34" charset="0"/>
              </a:rPr>
              <a:t> S2 </a:t>
            </a:r>
            <a:r>
              <a:rPr lang="en-US" altLang="zh-CN" sz="1800" dirty="0">
                <a:latin typeface="Arial" panose="020B0604020202020204" pitchFamily="34" charset="0"/>
              </a:rPr>
              <a:t>= 2'b10, </a:t>
            </a:r>
            <a:r>
              <a:rPr lang="en-US" altLang="zh-CN" sz="1800" dirty="0" smtClean="0">
                <a:latin typeface="Arial" panose="020B0604020202020204" pitchFamily="34" charset="0"/>
              </a:rPr>
              <a:t> S3 </a:t>
            </a:r>
            <a:r>
              <a:rPr lang="en-US" altLang="zh-CN" sz="1800" dirty="0">
                <a:latin typeface="Arial" panose="020B0604020202020204" pitchFamily="34" charset="0"/>
              </a:rPr>
              <a:t>= 2'b11;</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 </a:t>
            </a:r>
            <a:r>
              <a:rPr lang="en-US" altLang="zh-CN" sz="1800" b="1" dirty="0" err="1">
                <a:solidFill>
                  <a:srgbClr val="0070C0"/>
                </a:solidFill>
                <a:latin typeface="ArialBold"/>
              </a:rPr>
              <a:t>posedge</a:t>
            </a:r>
            <a:r>
              <a:rPr lang="en-US" altLang="zh-CN" sz="1800" b="1" dirty="0">
                <a:solidFill>
                  <a:srgbClr val="0070C0"/>
                </a:solidFill>
                <a:latin typeface="ArialBold"/>
              </a:rPr>
              <a:t> </a:t>
            </a:r>
            <a:r>
              <a:rPr lang="en-US" altLang="zh-CN" sz="1800" dirty="0">
                <a:latin typeface="Arial" panose="020B0604020202020204" pitchFamily="34" charset="0"/>
              </a:rPr>
              <a:t>clock, </a:t>
            </a:r>
            <a:r>
              <a:rPr lang="en-US" altLang="zh-CN" sz="1800" b="1" dirty="0" err="1">
                <a:solidFill>
                  <a:srgbClr val="0070C0"/>
                </a:solidFill>
                <a:latin typeface="ArialBold"/>
              </a:rPr>
              <a:t>negedge</a:t>
            </a:r>
            <a:r>
              <a:rPr lang="en-US" altLang="zh-CN" sz="1800" b="1" dirty="0">
                <a:solidFill>
                  <a:srgbClr val="0070C0"/>
                </a:solidFill>
                <a:latin typeface="ArialBold"/>
              </a:rPr>
              <a:t> </a:t>
            </a:r>
            <a:r>
              <a:rPr lang="en-US" altLang="zh-CN" sz="1800" dirty="0">
                <a:latin typeface="Arial" panose="020B0604020202020204" pitchFamily="34" charset="0"/>
              </a:rPr>
              <a:t>reset</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将电路复位到初始状态</a:t>
            </a:r>
            <a:r>
              <a:rPr lang="en-US" altLang="zh-CN" sz="1800" dirty="0" smtClean="0">
                <a:solidFill>
                  <a:schemeClr val="bg1">
                    <a:lumMod val="50000"/>
                  </a:schemeClr>
                </a:solidFill>
                <a:latin typeface="Arial" panose="020B0604020202020204" pitchFamily="34" charset="0"/>
              </a:rPr>
              <a:t>S0</a:t>
            </a:r>
            <a:endParaRPr lang="en-US" altLang="zh-CN" sz="1800" dirty="0">
              <a:latin typeface="Arial" panose="020B0604020202020204" pitchFamily="34" charset="0"/>
            </a:endParaRPr>
          </a:p>
          <a:p>
            <a:pPr>
              <a:lnSpc>
                <a:spcPct val="110000"/>
              </a:lnSpc>
            </a:pPr>
            <a:r>
              <a:rPr lang="en-US" altLang="zh-CN" sz="1600" dirty="0" smtClean="0">
                <a:latin typeface="Arial" panose="020B0604020202020204" pitchFamily="34" charset="0"/>
              </a:rPr>
              <a:t>       </a:t>
            </a:r>
            <a:r>
              <a:rPr lang="en-US" altLang="zh-CN" sz="1600" dirty="0" smtClean="0">
                <a:solidFill>
                  <a:srgbClr val="0070C0"/>
                </a:solidFill>
                <a:latin typeface="Arial" panose="020B0604020202020204" pitchFamily="34" charset="0"/>
              </a:rPr>
              <a:t>if</a:t>
            </a:r>
            <a:r>
              <a:rPr lang="en-US" altLang="zh-CN" sz="1600" dirty="0" smtClean="0">
                <a:latin typeface="Arial" panose="020B0604020202020204" pitchFamily="34" charset="0"/>
              </a:rPr>
              <a:t> </a:t>
            </a:r>
            <a:r>
              <a:rPr lang="en-US" altLang="zh-CN" sz="1600" dirty="0">
                <a:latin typeface="Arial" panose="020B0604020202020204" pitchFamily="34" charset="0"/>
              </a:rPr>
              <a:t>(reset == 0) state &lt;= S0;</a:t>
            </a:r>
          </a:p>
          <a:p>
            <a:pPr>
              <a:lnSpc>
                <a:spcPct val="110000"/>
              </a:lnSpc>
            </a:pPr>
            <a:r>
              <a:rPr lang="en-US" altLang="zh-CN" sz="1600" b="1" dirty="0" smtClean="0">
                <a:latin typeface="ArialBold"/>
              </a:rPr>
              <a:t>    </a:t>
            </a:r>
            <a:r>
              <a:rPr lang="en-US" altLang="zh-CN" sz="1600" b="1" dirty="0" smtClean="0">
                <a:solidFill>
                  <a:srgbClr val="0070C0"/>
                </a:solidFill>
                <a:latin typeface="ArialBold"/>
              </a:rPr>
              <a:t>else</a:t>
            </a:r>
            <a:r>
              <a:rPr lang="en-US" altLang="zh-CN" sz="1600" b="1" dirty="0" smtClean="0">
                <a:latin typeface="ArialBold"/>
              </a:rPr>
              <a:t>        </a:t>
            </a:r>
            <a:r>
              <a:rPr lang="en-US" altLang="zh-CN" sz="1600" dirty="0" smtClean="0">
                <a:latin typeface="Arial" panose="020B0604020202020204" pitchFamily="34" charset="0"/>
              </a:rPr>
              <a:t>state </a:t>
            </a:r>
            <a:r>
              <a:rPr lang="en-US" altLang="zh-CN" sz="1600" dirty="0">
                <a:latin typeface="Arial" panose="020B0604020202020204" pitchFamily="34" charset="0"/>
              </a:rPr>
              <a:t>&lt;= </a:t>
            </a:r>
            <a:r>
              <a:rPr lang="en-US" altLang="zh-CN" sz="1600" dirty="0" err="1">
                <a:latin typeface="Arial" panose="020B0604020202020204" pitchFamily="34" charset="0"/>
              </a:rPr>
              <a:t>next_state</a:t>
            </a:r>
            <a:r>
              <a:rPr lang="en-US" altLang="zh-CN" sz="1600" dirty="0">
                <a:latin typeface="Arial" panose="020B0604020202020204" pitchFamily="34" charset="0"/>
              </a:rPr>
              <a:t>;</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描述了次态转换</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latin typeface="ArialBold"/>
              </a:rPr>
              <a:t>    </a:t>
            </a:r>
            <a:r>
              <a:rPr lang="en-US" altLang="zh-CN" sz="1800" b="1" dirty="0" smtClean="0">
                <a:solidFill>
                  <a:srgbClr val="0070C0"/>
                </a:solidFill>
                <a:latin typeface="ArialBold"/>
              </a:rPr>
              <a:t>case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a:t>
            </a:r>
            <a:r>
              <a:rPr lang="en-US" altLang="zh-CN" sz="1600" dirty="0">
                <a:latin typeface="Arial" panose="020B0604020202020204" pitchFamily="34" charset="0"/>
              </a:rPr>
              <a:t>: </a:t>
            </a:r>
            <a:r>
              <a:rPr lang="en-US" altLang="zh-CN" sz="1600" b="1" dirty="0">
                <a:solidFill>
                  <a:srgbClr val="0070C0"/>
                </a:solidFill>
                <a:latin typeface="ArialBold"/>
              </a:rPr>
              <a:t>if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S1;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S3;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S2</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S2;</a:t>
            </a:r>
          </a:p>
          <a:p>
            <a:pPr>
              <a:lnSpc>
                <a:spcPct val="110000"/>
              </a:lnSpc>
            </a:pPr>
            <a:r>
              <a:rPr lang="en-US" altLang="zh-CN" sz="1600" dirty="0" smtClean="0">
                <a:latin typeface="Arial" panose="020B0604020202020204" pitchFamily="34" charset="0"/>
              </a:rPr>
              <a:t>           S3</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S2;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800" b="1" dirty="0" smtClean="0">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spcBef>
                <a:spcPts val="500"/>
              </a:spcBef>
            </a:pPr>
            <a:r>
              <a:rPr lang="en-US" altLang="zh-CN" sz="1800" b="1" dirty="0" smtClean="0">
                <a:solidFill>
                  <a:srgbClr val="0070C0"/>
                </a:solidFill>
                <a:latin typeface="ArialBold"/>
              </a:rPr>
              <a:t>  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计算函数输出</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solidFill>
                  <a:srgbClr val="0070C0"/>
                </a:solidFill>
                <a:latin typeface="ArialBold"/>
              </a:rPr>
              <a:t>     case</a:t>
            </a:r>
            <a:r>
              <a:rPr lang="en-US" altLang="zh-CN" sz="1800" b="1" dirty="0" smtClean="0">
                <a:latin typeface="ArialBold"/>
              </a:rPr>
              <a:t>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             : </a:t>
            </a:r>
            <a:r>
              <a:rPr lang="en-US" altLang="zh-CN" sz="1600" dirty="0" err="1" smtClean="0">
                <a:latin typeface="Arial" panose="020B0604020202020204" pitchFamily="34" charset="0"/>
              </a:rPr>
              <a:t>y_out</a:t>
            </a:r>
            <a:r>
              <a:rPr lang="en-US" altLang="zh-CN" sz="1600" dirty="0" smtClean="0">
                <a:latin typeface="Arial" panose="020B0604020202020204" pitchFamily="34" charset="0"/>
              </a:rPr>
              <a:t> </a:t>
            </a:r>
            <a:r>
              <a:rPr lang="en-US" altLang="zh-CN" sz="1600" dirty="0">
                <a:latin typeface="Arial" panose="020B0604020202020204" pitchFamily="34" charset="0"/>
              </a:rPr>
              <a:t>= 0</a:t>
            </a:r>
            <a:r>
              <a:rPr lang="en-US" altLang="zh-CN" sz="1600" dirty="0" smtClean="0">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a:solidFill>
                  <a:schemeClr val="bg1">
                    <a:lumMod val="50000"/>
                  </a:schemeClr>
                </a:solidFill>
                <a:latin typeface="Arial" panose="020B0604020202020204" pitchFamily="34" charset="0"/>
              </a:rPr>
              <a:t>输出只随</a:t>
            </a:r>
            <a:r>
              <a:rPr lang="en-US" altLang="zh-CN" sz="1600" dirty="0" smtClean="0">
                <a:solidFill>
                  <a:schemeClr val="bg1">
                    <a:lumMod val="50000"/>
                  </a:schemeClr>
                </a:solidFill>
                <a:latin typeface="Arial" panose="020B0604020202020204" pitchFamily="34" charset="0"/>
              </a:rPr>
              <a:t>x</a:t>
            </a:r>
            <a:r>
              <a:rPr lang="zh-CN" altLang="en-US" sz="1600" dirty="0" smtClean="0">
                <a:solidFill>
                  <a:schemeClr val="bg1">
                    <a:lumMod val="50000"/>
                  </a:schemeClr>
                </a:solidFill>
                <a:latin typeface="Arial" panose="020B0604020202020204" pitchFamily="34" charset="0"/>
              </a:rPr>
              <a:t>而变化</a:t>
            </a:r>
            <a:r>
              <a:rPr lang="zh-CN" altLang="en-US" sz="1600" dirty="0">
                <a:solidFill>
                  <a:schemeClr val="bg1">
                    <a:lumMod val="50000"/>
                  </a:schemeClr>
                </a:solidFill>
                <a:latin typeface="Arial" panose="020B0604020202020204" pitchFamily="34" charset="0"/>
              </a:rPr>
              <a:t>，</a:t>
            </a:r>
            <a:endParaRPr lang="en-US" altLang="zh-CN" sz="1600" dirty="0">
              <a:latin typeface="Arial" panose="020B0604020202020204" pitchFamily="34" charset="0"/>
            </a:endParaRP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S2, S3: </a:t>
            </a:r>
            <a:r>
              <a:rPr lang="en-US" altLang="zh-CN" sz="1600" dirty="0" err="1">
                <a:latin typeface="Arial" panose="020B0604020202020204" pitchFamily="34" charset="0"/>
              </a:rPr>
              <a:t>y_out</a:t>
            </a:r>
            <a:r>
              <a:rPr lang="en-US" altLang="zh-CN" sz="1600" dirty="0">
                <a:latin typeface="Arial" panose="020B0604020202020204" pitchFamily="34" charset="0"/>
              </a:rPr>
              <a:t> = ~</a:t>
            </a:r>
            <a:r>
              <a:rPr lang="en-US" altLang="zh-CN" sz="1600" dirty="0" err="1">
                <a:latin typeface="Arial" panose="020B0604020202020204" pitchFamily="34" charset="0"/>
              </a:rPr>
              <a:t>x_in</a:t>
            </a:r>
            <a:r>
              <a:rPr lang="en-US" altLang="zh-CN" sz="1600" dirty="0" smtClean="0">
                <a:latin typeface="Arial" panose="020B0604020202020204" pitchFamily="34" charset="0"/>
              </a:rPr>
              <a:t>;</a:t>
            </a:r>
            <a:r>
              <a:rPr lang="en-US" altLang="zh-CN" sz="1600" dirty="0">
                <a:solidFill>
                  <a:schemeClr val="bg1">
                    <a:lumMod val="50000"/>
                  </a:schemeClr>
                </a:solidFill>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smtClean="0">
                <a:solidFill>
                  <a:schemeClr val="bg1">
                    <a:lumMod val="50000"/>
                  </a:schemeClr>
                </a:solidFill>
                <a:latin typeface="Arial" panose="020B0604020202020204" pitchFamily="34" charset="0"/>
              </a:rPr>
              <a:t>而与现态无关</a:t>
            </a:r>
            <a:endParaRPr lang="en-US" altLang="zh-CN" sz="1600" dirty="0">
              <a:latin typeface="Arial" panose="020B0604020202020204" pitchFamily="34" charset="0"/>
            </a:endParaRPr>
          </a:p>
          <a:p>
            <a:pPr>
              <a:lnSpc>
                <a:spcPct val="110000"/>
              </a:lnSpc>
            </a:pPr>
            <a:r>
              <a:rPr lang="en-US" altLang="zh-CN" sz="1800" b="1" dirty="0" smtClean="0">
                <a:solidFill>
                  <a:srgbClr val="0070C0"/>
                </a:solidFill>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pPr>
            <a:r>
              <a:rPr lang="en-US" altLang="zh-CN" sz="1800" b="1" dirty="0" err="1" smtClean="0">
                <a:solidFill>
                  <a:srgbClr val="0070C0"/>
                </a:solidFill>
                <a:latin typeface="ArialBold"/>
              </a:rPr>
              <a:t>endmodule</a:t>
            </a:r>
            <a:r>
              <a:rPr lang="en-US" altLang="zh-CN" sz="1800" b="1" dirty="0" smtClean="0">
                <a:solidFill>
                  <a:srgbClr val="0070C0"/>
                </a:solidFill>
                <a:latin typeface="ArialBold"/>
              </a:rPr>
              <a:t>      </a:t>
            </a:r>
            <a:r>
              <a:rPr lang="en-US" altLang="zh-CN" sz="1800" b="1" dirty="0" smtClean="0">
                <a:solidFill>
                  <a:schemeClr val="bg1">
                    <a:lumMod val="50000"/>
                  </a:schemeClr>
                </a:solidFill>
                <a:latin typeface="ArialBold"/>
              </a:rPr>
              <a:t>//</a:t>
            </a:r>
            <a:r>
              <a:rPr lang="zh-CN" altLang="en-US" sz="1800" b="1" dirty="0" smtClean="0">
                <a:solidFill>
                  <a:schemeClr val="bg1">
                    <a:lumMod val="50000"/>
                  </a:schemeClr>
                </a:solidFill>
                <a:latin typeface="ArialBold"/>
              </a:rPr>
              <a:t>后两个</a:t>
            </a:r>
            <a:r>
              <a:rPr lang="en-US" altLang="zh-CN" sz="1800" b="1" dirty="0" smtClean="0">
                <a:solidFill>
                  <a:schemeClr val="bg1">
                    <a:lumMod val="50000"/>
                  </a:schemeClr>
                </a:solidFill>
                <a:latin typeface="ArialBold"/>
              </a:rPr>
              <a:t>always</a:t>
            </a:r>
            <a:r>
              <a:rPr lang="zh-CN" altLang="en-US" sz="1800" b="1" dirty="0" smtClean="0">
                <a:solidFill>
                  <a:schemeClr val="bg1">
                    <a:lumMod val="50000"/>
                  </a:schemeClr>
                </a:solidFill>
                <a:latin typeface="ArialBold"/>
              </a:rPr>
              <a:t>块可以合并在一起</a:t>
            </a:r>
            <a:endParaRPr lang="zh-CN" altLang="en-US" sz="5400" dirty="0">
              <a:solidFill>
                <a:schemeClr val="bg1">
                  <a:lumMod val="50000"/>
                </a:schemeClr>
              </a:solidFill>
            </a:endParaRPr>
          </a:p>
        </p:txBody>
      </p:sp>
      <p:sp>
        <p:nvSpPr>
          <p:cNvPr id="2" name="矩形 1"/>
          <p:cNvSpPr/>
          <p:nvPr/>
        </p:nvSpPr>
        <p:spPr bwMode="auto">
          <a:xfrm>
            <a:off x="251520" y="2807562"/>
            <a:ext cx="5544616" cy="2061598"/>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6" name="文本框 5"/>
          <p:cNvSpPr txBox="1"/>
          <p:nvPr/>
        </p:nvSpPr>
        <p:spPr>
          <a:xfrm>
            <a:off x="5940152" y="2420888"/>
            <a:ext cx="3096345" cy="4154984"/>
          </a:xfrm>
          <a:prstGeom prst="rect">
            <a:avLst/>
          </a:prstGeom>
          <a:noFill/>
          <a:ln>
            <a:solidFill>
              <a:schemeClr val="bg1">
                <a:lumMod val="50000"/>
              </a:schemeClr>
            </a:solidFill>
          </a:ln>
        </p:spPr>
        <p:txBody>
          <a:bodyPr wrap="square" rtlCol="0">
            <a:spAutoFit/>
          </a:bodyPr>
          <a:lstStyle/>
          <a:p>
            <a:pPr marL="342900" indent="-342900">
              <a:lnSpc>
                <a:spcPct val="12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在无复位信号时，时钟上升沿触发，状态由第一个</a:t>
            </a:r>
            <a:r>
              <a:rPr lang="en-US" altLang="zh-CN" sz="2000" dirty="0" smtClean="0">
                <a:latin typeface="黑体" panose="02010609060101010101" pitchFamily="49" charset="-122"/>
                <a:ea typeface="黑体" panose="02010609060101010101" pitchFamily="49" charset="-122"/>
              </a:rPr>
              <a:t>always</a:t>
            </a:r>
            <a:r>
              <a:rPr lang="zh-CN" altLang="en-US" sz="2000" dirty="0" smtClean="0">
                <a:latin typeface="黑体" panose="02010609060101010101" pitchFamily="49" charset="-122"/>
                <a:ea typeface="黑体" panose="02010609060101010101" pitchFamily="49" charset="-122"/>
              </a:rPr>
              <a:t>块更新；</a:t>
            </a:r>
            <a:endParaRPr lang="en-US" altLang="zh-CN" sz="2000" dirty="0" smtClean="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当状态由第一个状态更新时，状态的改变由第二个</a:t>
            </a:r>
            <a:r>
              <a:rPr lang="en-US" altLang="zh-CN" sz="2000" dirty="0" smtClean="0">
                <a:latin typeface="黑体" panose="02010609060101010101" pitchFamily="49" charset="-122"/>
                <a:ea typeface="黑体" panose="02010609060101010101" pitchFamily="49" charset="-122"/>
              </a:rPr>
              <a:t>always</a:t>
            </a:r>
            <a:r>
              <a:rPr lang="zh-CN" altLang="en-US" sz="2000" dirty="0" smtClean="0">
                <a:latin typeface="黑体" panose="02010609060101010101" pitchFamily="49" charset="-122"/>
                <a:ea typeface="黑体" panose="02010609060101010101" pitchFamily="49" charset="-122"/>
              </a:rPr>
              <a:t>块的敏感状态决定，用次态的有效值更新</a:t>
            </a:r>
            <a:r>
              <a:rPr lang="zh-CN" altLang="en-US" sz="2000" dirty="0">
                <a:latin typeface="黑体" panose="02010609060101010101" pitchFamily="49" charset="-122"/>
                <a:ea typeface="黑体" panose="02010609060101010101" pitchFamily="49" charset="-122"/>
              </a:rPr>
              <a:t>状态</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第三</a:t>
            </a:r>
            <a:r>
              <a:rPr lang="zh-CN" altLang="en-US" sz="2000" dirty="0" smtClean="0">
                <a:latin typeface="黑体" panose="02010609060101010101" pitchFamily="49" charset="-122"/>
                <a:ea typeface="黑体" panose="02010609060101010101" pitchFamily="49" charset="-122"/>
              </a:rPr>
              <a:t>个</a:t>
            </a:r>
            <a:r>
              <a:rPr lang="en-US" altLang="zh-CN" sz="2000" dirty="0" smtClean="0">
                <a:latin typeface="黑体" panose="02010609060101010101" pitchFamily="49" charset="-122"/>
                <a:ea typeface="黑体" panose="02010609060101010101" pitchFamily="49" charset="-122"/>
              </a:rPr>
              <a:t>always</a:t>
            </a:r>
            <a:r>
              <a:rPr lang="zh-CN" altLang="en-US" sz="2000" dirty="0" smtClean="0">
                <a:latin typeface="黑体" panose="02010609060101010101" pitchFamily="49" charset="-122"/>
                <a:ea typeface="黑体" panose="02010609060101010101" pitchFamily="49" charset="-122"/>
              </a:rPr>
              <a:t>块也因状态的改变而更新输出的有效值。</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36366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39</a:t>
            </a:fld>
            <a:endParaRPr lang="en-US" altLang="zh-CN"/>
          </a:p>
        </p:txBody>
      </p:sp>
      <p:sp>
        <p:nvSpPr>
          <p:cNvPr id="4" name="标题 3"/>
          <p:cNvSpPr>
            <a:spLocks noGrp="1"/>
          </p:cNvSpPr>
          <p:nvPr>
            <p:ph type="title"/>
          </p:nvPr>
        </p:nvSpPr>
        <p:spPr>
          <a:xfrm>
            <a:off x="7884368" y="72800"/>
            <a:ext cx="1224136" cy="835920"/>
          </a:xfrm>
        </p:spPr>
        <p:txBody>
          <a:bodyPr/>
          <a:lstStyle/>
          <a:p>
            <a:pPr algn="r"/>
            <a:r>
              <a:rPr lang="zh-CN" altLang="en-US" dirty="0" smtClean="0">
                <a:latin typeface="Arial" panose="020B0604020202020204" pitchFamily="34" charset="0"/>
              </a:rPr>
              <a:t>模型</a:t>
            </a:r>
            <a:endParaRPr lang="zh-CN" altLang="en-US" dirty="0"/>
          </a:p>
        </p:txBody>
      </p:sp>
      <p:sp>
        <p:nvSpPr>
          <p:cNvPr id="5" name="矩形 4"/>
          <p:cNvSpPr/>
          <p:nvPr/>
        </p:nvSpPr>
        <p:spPr>
          <a:xfrm>
            <a:off x="611560" y="939654"/>
            <a:ext cx="8136904" cy="6009850"/>
          </a:xfrm>
          <a:prstGeom prst="rect">
            <a:avLst/>
          </a:prstGeom>
        </p:spPr>
        <p:txBody>
          <a:bodyPr wrap="square">
            <a:spAutoFit/>
          </a:bodyPr>
          <a:lstStyle/>
          <a:p>
            <a:pPr>
              <a:lnSpc>
                <a:spcPct val="110000"/>
              </a:lnSpc>
            </a:pPr>
            <a:r>
              <a:rPr lang="en-US" altLang="zh-CN" sz="1800" b="1" dirty="0" smtClean="0">
                <a:solidFill>
                  <a:srgbClr val="0070C0"/>
                </a:solidFill>
                <a:latin typeface="ArialBold"/>
              </a:rPr>
              <a:t>module</a:t>
            </a:r>
            <a:r>
              <a:rPr lang="en-US" altLang="zh-CN" sz="1800" b="1" dirty="0" smtClean="0">
                <a:latin typeface="ArialBold"/>
              </a:rPr>
              <a:t> </a:t>
            </a:r>
            <a:r>
              <a:rPr lang="en-US" altLang="zh-CN" sz="1800" b="1" dirty="0" err="1">
                <a:latin typeface="Arial" panose="020B0604020202020204" pitchFamily="34" charset="0"/>
              </a:rPr>
              <a:t>Mealy_Zero_Detector</a:t>
            </a:r>
            <a:r>
              <a:rPr lang="en-US" altLang="zh-CN" sz="1800" dirty="0">
                <a:latin typeface="Arial" panose="020B0604020202020204" pitchFamily="34" charset="0"/>
              </a:rPr>
              <a:t> </a:t>
            </a:r>
            <a:r>
              <a:rPr lang="en-US" altLang="zh-CN" sz="1800" dirty="0" smtClean="0">
                <a:latin typeface="Arial" panose="020B0604020202020204" pitchFamily="34" charset="0"/>
              </a:rPr>
              <a:t>(</a:t>
            </a:r>
            <a:r>
              <a:rPr lang="en-US" altLang="zh-CN" sz="1800" b="1" dirty="0">
                <a:solidFill>
                  <a:srgbClr val="0070C0"/>
                </a:solidFill>
                <a:latin typeface="ArialBold"/>
              </a:rPr>
              <a:t>input</a:t>
            </a:r>
            <a:r>
              <a:rPr lang="en-US" altLang="zh-CN" sz="1800" b="1" dirty="0">
                <a:latin typeface="ArialBold"/>
              </a:rPr>
              <a:t> </a:t>
            </a:r>
            <a:r>
              <a:rPr lang="en-US" altLang="zh-CN" sz="1800" dirty="0" err="1">
                <a:latin typeface="Arial" panose="020B0604020202020204" pitchFamily="34" charset="0"/>
              </a:rPr>
              <a:t>x_in</a:t>
            </a:r>
            <a:r>
              <a:rPr lang="en-US" altLang="zh-CN" sz="1800" dirty="0">
                <a:latin typeface="Arial" panose="020B0604020202020204" pitchFamily="34" charset="0"/>
              </a:rPr>
              <a:t>, clock, </a:t>
            </a:r>
            <a:r>
              <a:rPr lang="en-US" altLang="zh-CN" sz="1800" dirty="0" smtClean="0">
                <a:latin typeface="Arial" panose="020B0604020202020204" pitchFamily="34" charset="0"/>
              </a:rPr>
              <a:t>reset, </a:t>
            </a:r>
            <a:r>
              <a:rPr lang="en-US" altLang="zh-CN" sz="1800" b="1" dirty="0" smtClean="0">
                <a:solidFill>
                  <a:srgbClr val="0070C0"/>
                </a:solidFill>
                <a:latin typeface="ArialBold"/>
              </a:rPr>
              <a:t>output</a:t>
            </a:r>
            <a:r>
              <a:rPr lang="en-US" altLang="zh-CN" sz="1800" b="1" dirty="0" smtClean="0">
                <a:latin typeface="ArialBold"/>
              </a:rPr>
              <a:t> </a:t>
            </a:r>
            <a:r>
              <a:rPr lang="en-US" altLang="zh-CN" sz="1800" b="1" dirty="0" err="1">
                <a:solidFill>
                  <a:srgbClr val="00B050"/>
                </a:solidFill>
                <a:latin typeface="ArialBold"/>
              </a:rPr>
              <a:t>reg</a:t>
            </a:r>
            <a:r>
              <a:rPr lang="en-US" altLang="zh-CN" sz="1800" b="1" dirty="0">
                <a:solidFill>
                  <a:srgbClr val="00B050"/>
                </a:solidFill>
                <a:latin typeface="ArialBold"/>
              </a:rPr>
              <a:t> </a:t>
            </a:r>
            <a:r>
              <a:rPr lang="en-US" altLang="zh-CN" sz="1800" dirty="0" err="1" smtClean="0">
                <a:latin typeface="Arial" panose="020B0604020202020204" pitchFamily="34" charset="0"/>
              </a:rPr>
              <a:t>y_out</a:t>
            </a:r>
            <a:r>
              <a:rPr lang="en-US" altLang="zh-CN" sz="1800" dirty="0" smtClean="0">
                <a:latin typeface="Arial" panose="020B0604020202020204" pitchFamily="34" charset="0"/>
              </a:rPr>
              <a:t> </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err="1" smtClean="0">
                <a:solidFill>
                  <a:srgbClr val="00B050"/>
                </a:solidFill>
                <a:latin typeface="ArialBold"/>
              </a:rPr>
              <a:t>reg</a:t>
            </a:r>
            <a:r>
              <a:rPr lang="en-US" altLang="zh-CN" sz="1800" b="1" dirty="0" smtClean="0">
                <a:solidFill>
                  <a:srgbClr val="00B050"/>
                </a:solidFill>
                <a:latin typeface="ArialBold"/>
              </a:rPr>
              <a:t> </a:t>
            </a:r>
            <a:r>
              <a:rPr lang="en-US" altLang="zh-CN" sz="1800" dirty="0">
                <a:latin typeface="Arial" panose="020B0604020202020204" pitchFamily="34" charset="0"/>
              </a:rPr>
              <a:t>[1: 0] state, </a:t>
            </a:r>
            <a:r>
              <a:rPr lang="en-US" altLang="zh-CN" sz="1800" dirty="0" err="1">
                <a:latin typeface="Arial" panose="020B0604020202020204" pitchFamily="34" charset="0"/>
              </a:rPr>
              <a:t>next_state</a:t>
            </a:r>
            <a:r>
              <a:rPr lang="en-US" altLang="zh-CN" sz="1800" dirty="0">
                <a:latin typeface="Arial" panose="020B0604020202020204" pitchFamily="34" charset="0"/>
              </a:rPr>
              <a:t>;</a:t>
            </a:r>
          </a:p>
          <a:p>
            <a:pPr>
              <a:lnSpc>
                <a:spcPct val="110000"/>
              </a:lnSpc>
            </a:pPr>
            <a:r>
              <a:rPr lang="en-US" altLang="zh-CN" sz="1800" b="1" dirty="0" smtClean="0">
                <a:latin typeface="ArialBold"/>
              </a:rPr>
              <a:t>  </a:t>
            </a:r>
            <a:r>
              <a:rPr lang="en-US" altLang="zh-CN" sz="1800" b="1" dirty="0" smtClean="0">
                <a:solidFill>
                  <a:srgbClr val="FF0000"/>
                </a:solidFill>
                <a:latin typeface="ArialBold"/>
              </a:rPr>
              <a:t>parameter</a:t>
            </a:r>
            <a:r>
              <a:rPr lang="en-US" altLang="zh-CN" sz="1800" b="1" dirty="0" smtClean="0">
                <a:latin typeface="ArialBold"/>
              </a:rPr>
              <a:t> </a:t>
            </a:r>
            <a:r>
              <a:rPr lang="en-US" altLang="zh-CN" sz="1800" dirty="0">
                <a:latin typeface="Arial" panose="020B0604020202020204" pitchFamily="34" charset="0"/>
              </a:rPr>
              <a:t>S0 = 2'b00, </a:t>
            </a:r>
            <a:r>
              <a:rPr lang="en-US" altLang="zh-CN" sz="1800" dirty="0" smtClean="0">
                <a:latin typeface="Arial" panose="020B0604020202020204" pitchFamily="34" charset="0"/>
              </a:rPr>
              <a:t> S1 </a:t>
            </a:r>
            <a:r>
              <a:rPr lang="en-US" altLang="zh-CN" sz="1800" dirty="0">
                <a:latin typeface="Arial" panose="020B0604020202020204" pitchFamily="34" charset="0"/>
              </a:rPr>
              <a:t>= 2'b01, </a:t>
            </a:r>
            <a:r>
              <a:rPr lang="en-US" altLang="zh-CN" sz="1800" dirty="0" smtClean="0">
                <a:latin typeface="Arial" panose="020B0604020202020204" pitchFamily="34" charset="0"/>
              </a:rPr>
              <a:t> S2 </a:t>
            </a:r>
            <a:r>
              <a:rPr lang="en-US" altLang="zh-CN" sz="1800" dirty="0">
                <a:latin typeface="Arial" panose="020B0604020202020204" pitchFamily="34" charset="0"/>
              </a:rPr>
              <a:t>= 2'b10, </a:t>
            </a:r>
            <a:r>
              <a:rPr lang="en-US" altLang="zh-CN" sz="1800" dirty="0" smtClean="0">
                <a:latin typeface="Arial" panose="020B0604020202020204" pitchFamily="34" charset="0"/>
              </a:rPr>
              <a:t> S3 </a:t>
            </a:r>
            <a:r>
              <a:rPr lang="en-US" altLang="zh-CN" sz="1800" dirty="0">
                <a:latin typeface="Arial" panose="020B0604020202020204" pitchFamily="34" charset="0"/>
              </a:rPr>
              <a:t>= 2'b11;</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 </a:t>
            </a:r>
            <a:r>
              <a:rPr lang="en-US" altLang="zh-CN" sz="1800" b="1" dirty="0" err="1">
                <a:solidFill>
                  <a:srgbClr val="0070C0"/>
                </a:solidFill>
                <a:latin typeface="ArialBold"/>
              </a:rPr>
              <a:t>posedge</a:t>
            </a:r>
            <a:r>
              <a:rPr lang="en-US" altLang="zh-CN" sz="1800" b="1" dirty="0">
                <a:solidFill>
                  <a:srgbClr val="0070C0"/>
                </a:solidFill>
                <a:latin typeface="ArialBold"/>
              </a:rPr>
              <a:t> </a:t>
            </a:r>
            <a:r>
              <a:rPr lang="en-US" altLang="zh-CN" sz="1800" dirty="0">
                <a:latin typeface="Arial" panose="020B0604020202020204" pitchFamily="34" charset="0"/>
              </a:rPr>
              <a:t>clock, </a:t>
            </a:r>
            <a:r>
              <a:rPr lang="en-US" altLang="zh-CN" sz="1800" b="1" dirty="0" err="1">
                <a:solidFill>
                  <a:srgbClr val="0070C0"/>
                </a:solidFill>
                <a:latin typeface="ArialBold"/>
              </a:rPr>
              <a:t>negedge</a:t>
            </a:r>
            <a:r>
              <a:rPr lang="en-US" altLang="zh-CN" sz="1800" b="1" dirty="0">
                <a:solidFill>
                  <a:srgbClr val="0070C0"/>
                </a:solidFill>
                <a:latin typeface="ArialBold"/>
              </a:rPr>
              <a:t> </a:t>
            </a:r>
            <a:r>
              <a:rPr lang="en-US" altLang="zh-CN" sz="1800" dirty="0">
                <a:latin typeface="Arial" panose="020B0604020202020204" pitchFamily="34" charset="0"/>
              </a:rPr>
              <a:t>reset</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将电路复位到初始状态</a:t>
            </a:r>
            <a:r>
              <a:rPr lang="en-US" altLang="zh-CN" sz="1800" dirty="0" smtClean="0">
                <a:solidFill>
                  <a:schemeClr val="bg1">
                    <a:lumMod val="50000"/>
                  </a:schemeClr>
                </a:solidFill>
                <a:latin typeface="Arial" panose="020B0604020202020204" pitchFamily="34" charset="0"/>
              </a:rPr>
              <a:t>S0</a:t>
            </a:r>
            <a:endParaRPr lang="en-US" altLang="zh-CN" sz="1800" dirty="0">
              <a:latin typeface="Arial" panose="020B0604020202020204" pitchFamily="34" charset="0"/>
            </a:endParaRPr>
          </a:p>
          <a:p>
            <a:pPr>
              <a:lnSpc>
                <a:spcPct val="110000"/>
              </a:lnSpc>
            </a:pPr>
            <a:r>
              <a:rPr lang="en-US" altLang="zh-CN" sz="1600" dirty="0" smtClean="0">
                <a:latin typeface="Arial" panose="020B0604020202020204" pitchFamily="34" charset="0"/>
              </a:rPr>
              <a:t>       </a:t>
            </a:r>
            <a:r>
              <a:rPr lang="en-US" altLang="zh-CN" sz="1600" dirty="0" smtClean="0">
                <a:solidFill>
                  <a:srgbClr val="0070C0"/>
                </a:solidFill>
                <a:latin typeface="Arial" panose="020B0604020202020204" pitchFamily="34" charset="0"/>
              </a:rPr>
              <a:t>if</a:t>
            </a:r>
            <a:r>
              <a:rPr lang="en-US" altLang="zh-CN" sz="1600" dirty="0" smtClean="0">
                <a:latin typeface="Arial" panose="020B0604020202020204" pitchFamily="34" charset="0"/>
              </a:rPr>
              <a:t> </a:t>
            </a:r>
            <a:r>
              <a:rPr lang="en-US" altLang="zh-CN" sz="1600" dirty="0">
                <a:latin typeface="Arial" panose="020B0604020202020204" pitchFamily="34" charset="0"/>
              </a:rPr>
              <a:t>(reset == 0) state &lt;= S0;</a:t>
            </a:r>
          </a:p>
          <a:p>
            <a:pPr>
              <a:lnSpc>
                <a:spcPct val="110000"/>
              </a:lnSpc>
            </a:pPr>
            <a:r>
              <a:rPr lang="en-US" altLang="zh-CN" sz="1600" b="1" dirty="0" smtClean="0">
                <a:latin typeface="ArialBold"/>
              </a:rPr>
              <a:t>    </a:t>
            </a:r>
            <a:r>
              <a:rPr lang="en-US" altLang="zh-CN" sz="1600" b="1" dirty="0" smtClean="0">
                <a:solidFill>
                  <a:srgbClr val="0070C0"/>
                </a:solidFill>
                <a:latin typeface="ArialBold"/>
              </a:rPr>
              <a:t>else</a:t>
            </a:r>
            <a:r>
              <a:rPr lang="en-US" altLang="zh-CN" sz="1600" b="1" dirty="0" smtClean="0">
                <a:latin typeface="ArialBold"/>
              </a:rPr>
              <a:t>        </a:t>
            </a:r>
            <a:r>
              <a:rPr lang="en-US" altLang="zh-CN" sz="1600" dirty="0" smtClean="0">
                <a:latin typeface="Arial" panose="020B0604020202020204" pitchFamily="34" charset="0"/>
              </a:rPr>
              <a:t>state </a:t>
            </a:r>
            <a:r>
              <a:rPr lang="en-US" altLang="zh-CN" sz="1600" dirty="0">
                <a:latin typeface="Arial" panose="020B0604020202020204" pitchFamily="34" charset="0"/>
              </a:rPr>
              <a:t>&lt;= </a:t>
            </a:r>
            <a:r>
              <a:rPr lang="en-US" altLang="zh-CN" sz="1600" dirty="0" err="1">
                <a:latin typeface="Arial" panose="020B0604020202020204" pitchFamily="34" charset="0"/>
              </a:rPr>
              <a:t>next_state</a:t>
            </a:r>
            <a:r>
              <a:rPr lang="en-US" altLang="zh-CN" sz="1600" dirty="0">
                <a:latin typeface="Arial" panose="020B0604020202020204" pitchFamily="34" charset="0"/>
              </a:rPr>
              <a:t>;</a:t>
            </a:r>
          </a:p>
          <a:p>
            <a:pPr>
              <a:lnSpc>
                <a:spcPct val="110000"/>
              </a:lnSpc>
              <a:spcBef>
                <a:spcPts val="500"/>
              </a:spcBef>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描述了次态转换</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latin typeface="ArialBold"/>
              </a:rPr>
              <a:t>    </a:t>
            </a:r>
            <a:r>
              <a:rPr lang="en-US" altLang="zh-CN" sz="1800" b="1" dirty="0" smtClean="0">
                <a:solidFill>
                  <a:srgbClr val="0070C0"/>
                </a:solidFill>
                <a:latin typeface="ArialBold"/>
              </a:rPr>
              <a:t>case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a:t>
            </a:r>
            <a:r>
              <a:rPr lang="en-US" altLang="zh-CN" sz="1600" dirty="0">
                <a:latin typeface="Arial" panose="020B0604020202020204" pitchFamily="34" charset="0"/>
              </a:rPr>
              <a:t>: </a:t>
            </a:r>
            <a:r>
              <a:rPr lang="en-US" altLang="zh-CN" sz="1600" b="1" dirty="0">
                <a:solidFill>
                  <a:srgbClr val="0070C0"/>
                </a:solidFill>
                <a:latin typeface="ArialBold"/>
              </a:rPr>
              <a:t>if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S1;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S3;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600" dirty="0" smtClean="0">
                <a:latin typeface="Arial" panose="020B0604020202020204" pitchFamily="34" charset="0"/>
              </a:rPr>
              <a:t>           S2</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S2;</a:t>
            </a:r>
          </a:p>
          <a:p>
            <a:pPr>
              <a:lnSpc>
                <a:spcPct val="110000"/>
              </a:lnSpc>
            </a:pPr>
            <a:r>
              <a:rPr lang="en-US" altLang="zh-CN" sz="1600" dirty="0" smtClean="0">
                <a:latin typeface="Arial" panose="020B0604020202020204" pitchFamily="34" charset="0"/>
              </a:rPr>
              <a:t>           S3</a:t>
            </a:r>
            <a:r>
              <a:rPr lang="en-US" altLang="zh-CN" sz="1600" dirty="0">
                <a:latin typeface="Arial" panose="020B0604020202020204" pitchFamily="34" charset="0"/>
              </a:rPr>
              <a:t>: </a:t>
            </a:r>
            <a:r>
              <a:rPr lang="en-US" altLang="zh-CN" sz="1600" b="1" dirty="0">
                <a:solidFill>
                  <a:srgbClr val="0070C0"/>
                </a:solidFill>
                <a:latin typeface="ArialBold"/>
              </a:rPr>
              <a:t>if</a:t>
            </a:r>
            <a:r>
              <a:rPr lang="en-US" altLang="zh-CN" sz="1600" b="1" dirty="0">
                <a:latin typeface="ArialBold"/>
              </a:rPr>
              <a:t> </a:t>
            </a:r>
            <a:r>
              <a:rPr lang="en-US" altLang="zh-CN" sz="1600" dirty="0">
                <a:latin typeface="Arial" panose="020B0604020202020204" pitchFamily="34" charset="0"/>
              </a:rPr>
              <a:t>(</a:t>
            </a:r>
            <a:r>
              <a:rPr lang="en-US" altLang="zh-CN" sz="1600" dirty="0" err="1">
                <a:latin typeface="Arial" panose="020B0604020202020204" pitchFamily="34" charset="0"/>
              </a:rPr>
              <a:t>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next_state</a:t>
            </a:r>
            <a:r>
              <a:rPr lang="en-US" altLang="zh-CN" sz="1600" dirty="0" smtClean="0">
                <a:latin typeface="Arial" panose="020B0604020202020204" pitchFamily="34" charset="0"/>
              </a:rPr>
              <a:t> </a:t>
            </a:r>
            <a:r>
              <a:rPr lang="en-US" altLang="zh-CN" sz="1600" dirty="0">
                <a:latin typeface="Arial" panose="020B0604020202020204" pitchFamily="34" charset="0"/>
              </a:rPr>
              <a:t>= S2; </a:t>
            </a:r>
            <a:r>
              <a:rPr lang="en-US" altLang="zh-CN" sz="1600" b="1" dirty="0">
                <a:solidFill>
                  <a:srgbClr val="0070C0"/>
                </a:solidFill>
                <a:latin typeface="ArialBold"/>
              </a:rPr>
              <a:t>else</a:t>
            </a:r>
            <a:r>
              <a:rPr lang="en-US" altLang="zh-CN" sz="1600" b="1" dirty="0">
                <a:latin typeface="ArialBold"/>
              </a:rPr>
              <a:t> </a:t>
            </a:r>
            <a:r>
              <a:rPr lang="en-US" altLang="zh-CN" sz="1600" dirty="0" err="1">
                <a:latin typeface="Arial" panose="020B0604020202020204" pitchFamily="34" charset="0"/>
              </a:rPr>
              <a:t>next_state</a:t>
            </a:r>
            <a:r>
              <a:rPr lang="en-US" altLang="zh-CN" sz="1600" dirty="0">
                <a:latin typeface="Arial" panose="020B0604020202020204" pitchFamily="34" charset="0"/>
              </a:rPr>
              <a:t> = S0;</a:t>
            </a:r>
          </a:p>
          <a:p>
            <a:pPr>
              <a:lnSpc>
                <a:spcPct val="110000"/>
              </a:lnSpc>
            </a:pPr>
            <a:r>
              <a:rPr lang="en-US" altLang="zh-CN" sz="1800" b="1" dirty="0" smtClean="0">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spcBef>
                <a:spcPts val="500"/>
              </a:spcBef>
            </a:pPr>
            <a:r>
              <a:rPr lang="en-US" altLang="zh-CN" sz="1800" b="1" dirty="0" smtClean="0">
                <a:solidFill>
                  <a:srgbClr val="0070C0"/>
                </a:solidFill>
                <a:latin typeface="ArialBold"/>
              </a:rPr>
              <a:t>  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(state, </a:t>
            </a:r>
            <a:r>
              <a:rPr lang="en-US" altLang="zh-CN" sz="1800" dirty="0" err="1">
                <a:latin typeface="Arial" panose="020B0604020202020204" pitchFamily="34" charset="0"/>
              </a:rPr>
              <a:t>x_in</a:t>
            </a:r>
            <a:r>
              <a:rPr lang="en-US" altLang="zh-CN" sz="1800" dirty="0">
                <a:latin typeface="Arial" panose="020B0604020202020204" pitchFamily="34" charset="0"/>
              </a:rPr>
              <a:t>) </a:t>
            </a:r>
            <a:r>
              <a:rPr lang="en-US" altLang="zh-CN" sz="1800" dirty="0" smtClean="0">
                <a:latin typeface="Arial" panose="020B0604020202020204" pitchFamily="34" charset="0"/>
              </a:rPr>
              <a:t>              </a:t>
            </a:r>
            <a:r>
              <a:rPr lang="en-US" altLang="zh-CN" sz="1800" dirty="0" smtClean="0">
                <a:solidFill>
                  <a:schemeClr val="bg1">
                    <a:lumMod val="50000"/>
                  </a:schemeClr>
                </a:solidFill>
                <a:latin typeface="Arial" panose="020B0604020202020204" pitchFamily="34" charset="0"/>
              </a:rPr>
              <a:t>// </a:t>
            </a:r>
            <a:r>
              <a:rPr lang="zh-CN" altLang="en-US" sz="1800" dirty="0" smtClean="0">
                <a:solidFill>
                  <a:schemeClr val="bg1">
                    <a:lumMod val="50000"/>
                  </a:schemeClr>
                </a:solidFill>
                <a:latin typeface="Arial" panose="020B0604020202020204" pitchFamily="34" charset="0"/>
              </a:rPr>
              <a:t>计算函数输出</a:t>
            </a:r>
            <a:endParaRPr lang="en-US" altLang="zh-CN" sz="1800" dirty="0">
              <a:solidFill>
                <a:schemeClr val="bg1">
                  <a:lumMod val="50000"/>
                </a:schemeClr>
              </a:solidFill>
              <a:latin typeface="Arial" panose="020B0604020202020204" pitchFamily="34" charset="0"/>
            </a:endParaRPr>
          </a:p>
          <a:p>
            <a:pPr>
              <a:lnSpc>
                <a:spcPct val="110000"/>
              </a:lnSpc>
            </a:pPr>
            <a:r>
              <a:rPr lang="en-US" altLang="zh-CN" sz="1800" b="1" dirty="0" smtClean="0">
                <a:solidFill>
                  <a:srgbClr val="0070C0"/>
                </a:solidFill>
                <a:latin typeface="ArialBold"/>
              </a:rPr>
              <a:t>     case</a:t>
            </a:r>
            <a:r>
              <a:rPr lang="en-US" altLang="zh-CN" sz="1800" b="1" dirty="0" smtClean="0">
                <a:latin typeface="ArialBold"/>
              </a:rPr>
              <a:t> </a:t>
            </a:r>
            <a:r>
              <a:rPr lang="en-US" altLang="zh-CN" sz="1800" dirty="0">
                <a:latin typeface="Arial" panose="020B0604020202020204" pitchFamily="34" charset="0"/>
              </a:rPr>
              <a:t>(state)</a:t>
            </a:r>
          </a:p>
          <a:p>
            <a:pPr>
              <a:lnSpc>
                <a:spcPct val="110000"/>
              </a:lnSpc>
            </a:pPr>
            <a:r>
              <a:rPr lang="en-US" altLang="zh-CN" sz="1600" dirty="0" smtClean="0">
                <a:latin typeface="Arial" panose="020B0604020202020204" pitchFamily="34" charset="0"/>
              </a:rPr>
              <a:t>            S0             : </a:t>
            </a:r>
            <a:r>
              <a:rPr lang="en-US" altLang="zh-CN" sz="1600" dirty="0" err="1" smtClean="0">
                <a:latin typeface="Arial" panose="020B0604020202020204" pitchFamily="34" charset="0"/>
              </a:rPr>
              <a:t>y_out</a:t>
            </a:r>
            <a:r>
              <a:rPr lang="en-US" altLang="zh-CN" sz="1600" dirty="0" smtClean="0">
                <a:latin typeface="Arial" panose="020B0604020202020204" pitchFamily="34" charset="0"/>
              </a:rPr>
              <a:t> </a:t>
            </a:r>
            <a:r>
              <a:rPr lang="en-US" altLang="zh-CN" sz="1600" dirty="0">
                <a:latin typeface="Arial" panose="020B0604020202020204" pitchFamily="34" charset="0"/>
              </a:rPr>
              <a:t>= 0</a:t>
            </a:r>
            <a:r>
              <a:rPr lang="en-US" altLang="zh-CN" sz="1600" dirty="0" smtClean="0">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a:solidFill>
                  <a:schemeClr val="bg1">
                    <a:lumMod val="50000"/>
                  </a:schemeClr>
                </a:solidFill>
                <a:latin typeface="Arial" panose="020B0604020202020204" pitchFamily="34" charset="0"/>
              </a:rPr>
              <a:t>输出只随</a:t>
            </a:r>
            <a:r>
              <a:rPr lang="en-US" altLang="zh-CN" sz="1600" dirty="0" smtClean="0">
                <a:solidFill>
                  <a:schemeClr val="bg1">
                    <a:lumMod val="50000"/>
                  </a:schemeClr>
                </a:solidFill>
                <a:latin typeface="Arial" panose="020B0604020202020204" pitchFamily="34" charset="0"/>
              </a:rPr>
              <a:t>x</a:t>
            </a:r>
            <a:r>
              <a:rPr lang="zh-CN" altLang="en-US" sz="1600" dirty="0" smtClean="0">
                <a:solidFill>
                  <a:schemeClr val="bg1">
                    <a:lumMod val="50000"/>
                  </a:schemeClr>
                </a:solidFill>
                <a:latin typeface="Arial" panose="020B0604020202020204" pitchFamily="34" charset="0"/>
              </a:rPr>
              <a:t>而变化</a:t>
            </a:r>
            <a:r>
              <a:rPr lang="zh-CN" altLang="en-US" sz="1600" dirty="0">
                <a:solidFill>
                  <a:schemeClr val="bg1">
                    <a:lumMod val="50000"/>
                  </a:schemeClr>
                </a:solidFill>
                <a:latin typeface="Arial" panose="020B0604020202020204" pitchFamily="34" charset="0"/>
              </a:rPr>
              <a:t>，</a:t>
            </a:r>
            <a:endParaRPr lang="en-US" altLang="zh-CN" sz="1600" dirty="0">
              <a:latin typeface="Arial" panose="020B0604020202020204" pitchFamily="34" charset="0"/>
            </a:endParaRPr>
          </a:p>
          <a:p>
            <a:pPr>
              <a:lnSpc>
                <a:spcPct val="110000"/>
              </a:lnSpc>
            </a:pPr>
            <a:r>
              <a:rPr lang="en-US" altLang="zh-CN" sz="1600" dirty="0" smtClean="0">
                <a:latin typeface="Arial" panose="020B0604020202020204" pitchFamily="34" charset="0"/>
              </a:rPr>
              <a:t>            S1</a:t>
            </a:r>
            <a:r>
              <a:rPr lang="en-US" altLang="zh-CN" sz="1600" dirty="0">
                <a:latin typeface="Arial" panose="020B0604020202020204" pitchFamily="34" charset="0"/>
              </a:rPr>
              <a:t>, S2, S3: </a:t>
            </a:r>
            <a:r>
              <a:rPr lang="en-US" altLang="zh-CN" sz="1600" dirty="0" err="1">
                <a:latin typeface="Arial" panose="020B0604020202020204" pitchFamily="34" charset="0"/>
              </a:rPr>
              <a:t>y_out</a:t>
            </a:r>
            <a:r>
              <a:rPr lang="en-US" altLang="zh-CN" sz="1600" dirty="0">
                <a:latin typeface="Arial" panose="020B0604020202020204" pitchFamily="34" charset="0"/>
              </a:rPr>
              <a:t> = ~</a:t>
            </a:r>
            <a:r>
              <a:rPr lang="en-US" altLang="zh-CN" sz="1600" dirty="0" err="1">
                <a:latin typeface="Arial" panose="020B0604020202020204" pitchFamily="34" charset="0"/>
              </a:rPr>
              <a:t>x_in</a:t>
            </a:r>
            <a:r>
              <a:rPr lang="en-US" altLang="zh-CN" sz="1600" dirty="0" smtClean="0">
                <a:latin typeface="Arial" panose="020B0604020202020204" pitchFamily="34" charset="0"/>
              </a:rPr>
              <a:t>;</a:t>
            </a:r>
            <a:r>
              <a:rPr lang="en-US" altLang="zh-CN" sz="1600" dirty="0">
                <a:solidFill>
                  <a:schemeClr val="bg1">
                    <a:lumMod val="50000"/>
                  </a:schemeClr>
                </a:solidFill>
                <a:latin typeface="Arial" panose="020B0604020202020204" pitchFamily="34" charset="0"/>
              </a:rPr>
              <a:t> </a:t>
            </a:r>
            <a:r>
              <a:rPr lang="en-US" altLang="zh-CN" sz="1600" dirty="0" smtClean="0">
                <a:solidFill>
                  <a:schemeClr val="bg1">
                    <a:lumMod val="50000"/>
                  </a:schemeClr>
                </a:solidFill>
                <a:latin typeface="Arial" panose="020B0604020202020204" pitchFamily="34" charset="0"/>
              </a:rPr>
              <a:t>// </a:t>
            </a:r>
            <a:r>
              <a:rPr lang="zh-CN" altLang="en-US" sz="1600" dirty="0" smtClean="0">
                <a:solidFill>
                  <a:schemeClr val="bg1">
                    <a:lumMod val="50000"/>
                  </a:schemeClr>
                </a:solidFill>
                <a:latin typeface="Arial" panose="020B0604020202020204" pitchFamily="34" charset="0"/>
              </a:rPr>
              <a:t>而与现态无关</a:t>
            </a:r>
            <a:endParaRPr lang="en-US" altLang="zh-CN" sz="1600" dirty="0">
              <a:latin typeface="Arial" panose="020B0604020202020204" pitchFamily="34" charset="0"/>
            </a:endParaRPr>
          </a:p>
          <a:p>
            <a:pPr>
              <a:lnSpc>
                <a:spcPct val="110000"/>
              </a:lnSpc>
            </a:pPr>
            <a:r>
              <a:rPr lang="en-US" altLang="zh-CN" sz="1800" b="1" dirty="0" smtClean="0">
                <a:solidFill>
                  <a:srgbClr val="0070C0"/>
                </a:solidFill>
                <a:latin typeface="ArialBold"/>
              </a:rPr>
              <a:t>     </a:t>
            </a:r>
            <a:r>
              <a:rPr lang="en-US" altLang="zh-CN" sz="1800" b="1" dirty="0" err="1" smtClean="0">
                <a:solidFill>
                  <a:srgbClr val="0070C0"/>
                </a:solidFill>
                <a:latin typeface="ArialBold"/>
              </a:rPr>
              <a:t>endcase</a:t>
            </a:r>
            <a:endParaRPr lang="en-US" altLang="zh-CN" sz="1800" b="1" dirty="0">
              <a:solidFill>
                <a:srgbClr val="0070C0"/>
              </a:solidFill>
              <a:latin typeface="ArialBold"/>
            </a:endParaRPr>
          </a:p>
          <a:p>
            <a:pPr>
              <a:lnSpc>
                <a:spcPct val="110000"/>
              </a:lnSpc>
            </a:pPr>
            <a:r>
              <a:rPr lang="en-US" altLang="zh-CN" sz="1800" b="1" dirty="0" err="1" smtClean="0">
                <a:solidFill>
                  <a:srgbClr val="0070C0"/>
                </a:solidFill>
                <a:latin typeface="ArialBold"/>
              </a:rPr>
              <a:t>endmodule</a:t>
            </a:r>
            <a:endParaRPr lang="zh-CN" altLang="en-US" sz="5400" dirty="0">
              <a:solidFill>
                <a:schemeClr val="bg1">
                  <a:lumMod val="50000"/>
                </a:schemeClr>
              </a:solidFill>
            </a:endParaRPr>
          </a:p>
        </p:txBody>
      </p:sp>
      <p:sp>
        <p:nvSpPr>
          <p:cNvPr id="2" name="矩形 1"/>
          <p:cNvSpPr/>
          <p:nvPr/>
        </p:nvSpPr>
        <p:spPr bwMode="auto">
          <a:xfrm>
            <a:off x="827584" y="2838496"/>
            <a:ext cx="5472608" cy="1958656"/>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pic>
        <p:nvPicPr>
          <p:cNvPr id="7" name="图片 6"/>
          <p:cNvPicPr>
            <a:picLocks noChangeAspect="1"/>
          </p:cNvPicPr>
          <p:nvPr/>
        </p:nvPicPr>
        <p:blipFill>
          <a:blip r:embed="rId2"/>
          <a:stretch>
            <a:fillRect/>
          </a:stretch>
        </p:blipFill>
        <p:spPr>
          <a:xfrm>
            <a:off x="44390" y="81211"/>
            <a:ext cx="7948534" cy="1756976"/>
          </a:xfrm>
          <a:prstGeom prst="rect">
            <a:avLst/>
          </a:prstGeom>
        </p:spPr>
      </p:pic>
      <p:sp>
        <p:nvSpPr>
          <p:cNvPr id="8" name="矩形 7"/>
          <p:cNvSpPr/>
          <p:nvPr/>
        </p:nvSpPr>
        <p:spPr bwMode="auto">
          <a:xfrm>
            <a:off x="755576" y="1898023"/>
            <a:ext cx="7632848" cy="909539"/>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9" name="矩形 8"/>
          <p:cNvSpPr/>
          <p:nvPr/>
        </p:nvSpPr>
        <p:spPr bwMode="auto">
          <a:xfrm>
            <a:off x="755576" y="4828086"/>
            <a:ext cx="5112568" cy="1483942"/>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0" name="文本框 9"/>
          <p:cNvSpPr txBox="1"/>
          <p:nvPr/>
        </p:nvSpPr>
        <p:spPr>
          <a:xfrm>
            <a:off x="1259632" y="435656"/>
            <a:ext cx="441146" cy="400110"/>
          </a:xfrm>
          <a:prstGeom prst="rect">
            <a:avLst/>
          </a:prstGeom>
          <a:noFill/>
        </p:spPr>
        <p:txBody>
          <a:bodyPr wrap="none" rtlCol="0">
            <a:spAutoFit/>
          </a:bodyPr>
          <a:lstStyle/>
          <a:p>
            <a:r>
              <a:rPr lang="zh-CN" altLang="en-US" sz="2000" dirty="0" smtClean="0">
                <a:solidFill>
                  <a:srgbClr val="FF0000"/>
                </a:solidFill>
              </a:rPr>
              <a:t>①</a:t>
            </a:r>
            <a:endParaRPr lang="zh-CN" altLang="en-US" dirty="0">
              <a:solidFill>
                <a:srgbClr val="FF0000"/>
              </a:solidFill>
            </a:endParaRPr>
          </a:p>
        </p:txBody>
      </p:sp>
      <p:sp>
        <p:nvSpPr>
          <p:cNvPr id="11" name="文本框 10"/>
          <p:cNvSpPr txBox="1"/>
          <p:nvPr/>
        </p:nvSpPr>
        <p:spPr>
          <a:xfrm>
            <a:off x="314430" y="3617769"/>
            <a:ext cx="441146" cy="400110"/>
          </a:xfrm>
          <a:prstGeom prst="rect">
            <a:avLst/>
          </a:prstGeom>
          <a:noFill/>
        </p:spPr>
        <p:txBody>
          <a:bodyPr wrap="none" rtlCol="0">
            <a:spAutoFit/>
          </a:bodyPr>
          <a:lstStyle/>
          <a:p>
            <a:r>
              <a:rPr lang="zh-CN" altLang="en-US" sz="2000" dirty="0" smtClean="0">
                <a:solidFill>
                  <a:srgbClr val="FF0000"/>
                </a:solidFill>
              </a:rPr>
              <a:t>①</a:t>
            </a:r>
            <a:endParaRPr lang="zh-CN" altLang="en-US" dirty="0">
              <a:solidFill>
                <a:srgbClr val="FF0000"/>
              </a:solidFill>
            </a:endParaRPr>
          </a:p>
        </p:txBody>
      </p:sp>
      <p:sp>
        <p:nvSpPr>
          <p:cNvPr id="12" name="文本框 11"/>
          <p:cNvSpPr txBox="1"/>
          <p:nvPr/>
        </p:nvSpPr>
        <p:spPr>
          <a:xfrm>
            <a:off x="3203848" y="490760"/>
            <a:ext cx="441146" cy="400110"/>
          </a:xfrm>
          <a:prstGeom prst="rect">
            <a:avLst/>
          </a:prstGeom>
          <a:noFill/>
        </p:spPr>
        <p:txBody>
          <a:bodyPr wrap="none" rtlCol="0">
            <a:spAutoFit/>
          </a:bodyPr>
          <a:lstStyle/>
          <a:p>
            <a:r>
              <a:rPr lang="zh-CN" altLang="en-US" sz="2000" dirty="0" smtClean="0">
                <a:solidFill>
                  <a:srgbClr val="FF0000"/>
                </a:solidFill>
              </a:rPr>
              <a:t>②</a:t>
            </a:r>
            <a:endParaRPr lang="zh-CN" altLang="en-US" dirty="0">
              <a:solidFill>
                <a:srgbClr val="FF0000"/>
              </a:solidFill>
            </a:endParaRPr>
          </a:p>
        </p:txBody>
      </p:sp>
      <p:sp>
        <p:nvSpPr>
          <p:cNvPr id="13" name="文本框 12"/>
          <p:cNvSpPr txBox="1"/>
          <p:nvPr/>
        </p:nvSpPr>
        <p:spPr>
          <a:xfrm>
            <a:off x="242422" y="2152737"/>
            <a:ext cx="441146" cy="400110"/>
          </a:xfrm>
          <a:prstGeom prst="rect">
            <a:avLst/>
          </a:prstGeom>
          <a:noFill/>
        </p:spPr>
        <p:txBody>
          <a:bodyPr wrap="none" rtlCol="0">
            <a:spAutoFit/>
          </a:bodyPr>
          <a:lstStyle/>
          <a:p>
            <a:r>
              <a:rPr lang="zh-CN" altLang="en-US" sz="2000" dirty="0" smtClean="0">
                <a:solidFill>
                  <a:srgbClr val="FF0000"/>
                </a:solidFill>
              </a:rPr>
              <a:t>②</a:t>
            </a:r>
            <a:endParaRPr lang="zh-CN" altLang="en-US" dirty="0">
              <a:solidFill>
                <a:srgbClr val="FF0000"/>
              </a:solidFill>
            </a:endParaRPr>
          </a:p>
        </p:txBody>
      </p:sp>
      <p:sp>
        <p:nvSpPr>
          <p:cNvPr id="14" name="文本框 13"/>
          <p:cNvSpPr txBox="1"/>
          <p:nvPr/>
        </p:nvSpPr>
        <p:spPr>
          <a:xfrm>
            <a:off x="5004048" y="425049"/>
            <a:ext cx="441146" cy="400110"/>
          </a:xfrm>
          <a:prstGeom prst="rect">
            <a:avLst/>
          </a:prstGeom>
          <a:noFill/>
        </p:spPr>
        <p:txBody>
          <a:bodyPr wrap="none" rtlCol="0">
            <a:spAutoFit/>
          </a:bodyPr>
          <a:lstStyle/>
          <a:p>
            <a:r>
              <a:rPr lang="zh-CN" altLang="en-US" sz="2000" dirty="0" smtClean="0">
                <a:solidFill>
                  <a:srgbClr val="FF0000"/>
                </a:solidFill>
              </a:rPr>
              <a:t>③</a:t>
            </a:r>
            <a:endParaRPr lang="zh-CN" altLang="en-US" dirty="0">
              <a:solidFill>
                <a:srgbClr val="FF0000"/>
              </a:solidFill>
            </a:endParaRPr>
          </a:p>
        </p:txBody>
      </p:sp>
      <p:sp>
        <p:nvSpPr>
          <p:cNvPr id="15" name="文本框 14"/>
          <p:cNvSpPr txBox="1"/>
          <p:nvPr/>
        </p:nvSpPr>
        <p:spPr>
          <a:xfrm>
            <a:off x="242422" y="5370002"/>
            <a:ext cx="441146" cy="400110"/>
          </a:xfrm>
          <a:prstGeom prst="rect">
            <a:avLst/>
          </a:prstGeom>
          <a:noFill/>
        </p:spPr>
        <p:txBody>
          <a:bodyPr wrap="none" rtlCol="0">
            <a:spAutoFit/>
          </a:bodyPr>
          <a:lstStyle/>
          <a:p>
            <a:r>
              <a:rPr lang="zh-CN" altLang="en-US" sz="2000" dirty="0" smtClean="0">
                <a:solidFill>
                  <a:srgbClr val="FF0000"/>
                </a:solidFill>
              </a:rPr>
              <a:t>③</a:t>
            </a:r>
            <a:endParaRPr lang="zh-CN" altLang="en-US" dirty="0">
              <a:solidFill>
                <a:srgbClr val="FF0000"/>
              </a:solidFill>
            </a:endParaRPr>
          </a:p>
        </p:txBody>
      </p:sp>
    </p:spTree>
    <p:extLst>
      <p:ext uri="{BB962C8B-B14F-4D97-AF65-F5344CB8AC3E}">
        <p14:creationId xmlns:p14="http://schemas.microsoft.com/office/powerpoint/2010/main" val="2766469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800" b="1" dirty="0"/>
              <a:t>同步</a:t>
            </a:r>
            <a:r>
              <a:rPr lang="zh-CN" altLang="en-US" sz="2800" b="1" dirty="0" smtClean="0"/>
              <a:t>时序电路</a:t>
            </a:r>
            <a:r>
              <a:rPr lang="zh-CN" altLang="en-US" sz="2800" dirty="0" smtClean="0"/>
              <a:t>：逻辑电路中的所有触发器都</a:t>
            </a:r>
            <a:r>
              <a:rPr lang="zh-CN" altLang="en-US" sz="2800" dirty="0" smtClean="0">
                <a:solidFill>
                  <a:srgbClr val="FF0000"/>
                </a:solidFill>
              </a:rPr>
              <a:t>共用</a:t>
            </a:r>
            <a:r>
              <a:rPr lang="zh-CN" altLang="en-US" sz="2800" dirty="0">
                <a:solidFill>
                  <a:srgbClr val="FF0000"/>
                </a:solidFill>
              </a:rPr>
              <a:t>一</a:t>
            </a:r>
            <a:r>
              <a:rPr lang="zh-CN" altLang="en-US" sz="2800" dirty="0" smtClean="0">
                <a:solidFill>
                  <a:srgbClr val="FF0000"/>
                </a:solidFill>
              </a:rPr>
              <a:t>个</a:t>
            </a:r>
            <a:r>
              <a:rPr lang="en-US" altLang="zh-CN" sz="2800" dirty="0" smtClean="0"/>
              <a:t/>
            </a:r>
            <a:br>
              <a:rPr lang="en-US" altLang="zh-CN" sz="2800" dirty="0" smtClean="0"/>
            </a:br>
            <a:r>
              <a:rPr lang="en-US" altLang="zh-CN" sz="2800" dirty="0" smtClean="0"/>
              <a:t>                       </a:t>
            </a:r>
            <a:r>
              <a:rPr lang="zh-CN" altLang="en-US" sz="2800" dirty="0" smtClean="0"/>
              <a:t>时钟端。</a:t>
            </a:r>
            <a:endParaRPr lang="en-US" altLang="zh-CN" sz="2800" dirty="0" smtClean="0"/>
          </a:p>
          <a:p>
            <a:pPr lvl="1"/>
            <a:r>
              <a:rPr lang="zh-CN" altLang="en-US" sz="2400" dirty="0" smtClean="0"/>
              <a:t>可包含，也可不包含</a:t>
            </a:r>
            <a:r>
              <a:rPr lang="zh-CN" altLang="en-US" sz="2400" dirty="0" smtClean="0">
                <a:latin typeface="楷体" panose="02010609060101010101" pitchFamily="49" charset="-122"/>
                <a:ea typeface="楷体" panose="02010609060101010101" pitchFamily="49" charset="-122"/>
              </a:rPr>
              <a:t>组合电路</a:t>
            </a:r>
            <a:r>
              <a:rPr lang="zh-CN" altLang="en-US" sz="2400" dirty="0" smtClean="0"/>
              <a:t>，</a:t>
            </a:r>
            <a:endParaRPr lang="en-US" altLang="zh-CN" sz="2400" dirty="0" smtClean="0"/>
          </a:p>
          <a:p>
            <a:pPr lvl="1"/>
            <a:r>
              <a:rPr lang="zh-CN" altLang="en-US" sz="2400" dirty="0" smtClean="0"/>
              <a:t>触发器可为任何类型的</a:t>
            </a:r>
            <a:endParaRPr lang="en-US" altLang="zh-CN" sz="2400" dirty="0" smtClean="0"/>
          </a:p>
          <a:p>
            <a:r>
              <a:rPr lang="zh-CN" altLang="en-US" sz="2800" dirty="0" smtClean="0"/>
              <a:t>同步时序电路的</a:t>
            </a:r>
            <a:r>
              <a:rPr lang="zh-CN" altLang="en-US" sz="2800" b="1" dirty="0" smtClean="0"/>
              <a:t>功能</a:t>
            </a:r>
            <a:r>
              <a:rPr lang="zh-CN" altLang="en-US" sz="2800" dirty="0" smtClean="0"/>
              <a:t>：</a:t>
            </a:r>
            <a:r>
              <a:rPr lang="en-US" altLang="zh-CN" sz="2800" dirty="0" smtClean="0"/>
              <a:t/>
            </a:r>
            <a:br>
              <a:rPr lang="en-US" altLang="zh-CN" sz="2800" dirty="0" smtClean="0"/>
            </a:br>
            <a:r>
              <a:rPr lang="en-US" altLang="zh-CN" sz="2800" dirty="0" smtClean="0"/>
              <a:t>       </a:t>
            </a:r>
            <a:r>
              <a:rPr lang="zh-CN" altLang="en-US" sz="2800" dirty="0" smtClean="0"/>
              <a:t>取决于</a:t>
            </a:r>
            <a:r>
              <a:rPr lang="zh-CN" altLang="en-US" sz="2800" b="1" dirty="0" smtClean="0">
                <a:solidFill>
                  <a:srgbClr val="0070C0"/>
                </a:solidFill>
              </a:rPr>
              <a:t>输入</a:t>
            </a:r>
            <a:r>
              <a:rPr lang="zh-CN" altLang="en-US" sz="2800" dirty="0" smtClean="0"/>
              <a:t>、</a:t>
            </a:r>
            <a:r>
              <a:rPr lang="zh-CN" altLang="en-US" sz="2800" b="1" dirty="0" smtClean="0">
                <a:solidFill>
                  <a:srgbClr val="0070C0"/>
                </a:solidFill>
              </a:rPr>
              <a:t>输出</a:t>
            </a:r>
            <a:r>
              <a:rPr lang="zh-CN" altLang="en-US" sz="2800" dirty="0" smtClean="0"/>
              <a:t>、</a:t>
            </a:r>
            <a:r>
              <a:rPr lang="zh-CN" altLang="en-US" sz="2800" b="1" dirty="0" smtClean="0">
                <a:solidFill>
                  <a:srgbClr val="0070C0"/>
                </a:solidFill>
              </a:rPr>
              <a:t>触发器的状态</a:t>
            </a:r>
            <a:r>
              <a:rPr lang="zh-CN" altLang="en-US" sz="2800" dirty="0" smtClean="0"/>
              <a:t>。</a:t>
            </a:r>
          </a:p>
          <a:p>
            <a:r>
              <a:rPr lang="zh-CN" altLang="en-US" sz="2800" b="1" dirty="0" smtClean="0"/>
              <a:t>分析</a:t>
            </a:r>
            <a:r>
              <a:rPr lang="zh-CN" altLang="en-US" sz="2800" dirty="0" smtClean="0"/>
              <a:t>：</a:t>
            </a:r>
            <a:r>
              <a:rPr lang="zh-CN" altLang="en-US" sz="2800" dirty="0" smtClean="0">
                <a:latin typeface="楷体" pitchFamily="49" charset="-122"/>
                <a:ea typeface="楷体" pitchFamily="49" charset="-122"/>
              </a:rPr>
              <a:t>信号之间的直接或间接</a:t>
            </a:r>
            <a:r>
              <a:rPr lang="zh-CN" altLang="en-US" sz="2800" b="1" dirty="0" smtClean="0">
                <a:solidFill>
                  <a:srgbClr val="FF0000"/>
                </a:solidFill>
                <a:latin typeface="楷体" pitchFamily="49" charset="-122"/>
                <a:ea typeface="楷体" pitchFamily="49" charset="-122"/>
              </a:rPr>
              <a:t>时序</a:t>
            </a:r>
            <a:r>
              <a:rPr lang="zh-CN" altLang="en-US" sz="2800" dirty="0" smtClean="0">
                <a:latin typeface="楷体" pitchFamily="49" charset="-122"/>
                <a:ea typeface="楷体" pitchFamily="49" charset="-122"/>
              </a:rPr>
              <a:t>关系</a:t>
            </a:r>
            <a:r>
              <a:rPr lang="zh-CN" altLang="en-US" sz="2800" dirty="0" smtClean="0"/>
              <a:t>。</a:t>
            </a:r>
            <a:endParaRPr lang="en-US" altLang="zh-CN" sz="2800" dirty="0" smtClean="0"/>
          </a:p>
          <a:p>
            <a:r>
              <a:rPr lang="zh-CN" altLang="en-US" sz="2800" dirty="0" smtClean="0"/>
              <a:t>分析工具：</a:t>
            </a:r>
            <a:endParaRPr lang="en-US" altLang="zh-CN" sz="2800" dirty="0" smtClean="0"/>
          </a:p>
          <a:p>
            <a:pPr lvl="1"/>
            <a:r>
              <a:rPr lang="zh-CN" altLang="en-US" sz="2400" b="1" dirty="0" smtClean="0"/>
              <a:t>状态方程</a:t>
            </a:r>
            <a:r>
              <a:rPr lang="zh-CN" altLang="en-US" sz="2400" dirty="0" smtClean="0"/>
              <a:t>：代数式</a:t>
            </a:r>
            <a:endParaRPr lang="en-US" altLang="zh-CN" sz="2400" dirty="0" smtClean="0"/>
          </a:p>
          <a:p>
            <a:pPr lvl="1"/>
            <a:r>
              <a:rPr lang="zh-CN" altLang="en-US" sz="2400" b="1" dirty="0" smtClean="0"/>
              <a:t>状态表</a:t>
            </a:r>
            <a:endParaRPr lang="en-US" altLang="zh-CN" sz="2400" b="1" dirty="0" smtClean="0"/>
          </a:p>
          <a:p>
            <a:pPr lvl="1"/>
            <a:r>
              <a:rPr lang="zh-CN" altLang="en-US" sz="2400" b="1" dirty="0" smtClean="0"/>
              <a:t>状态图</a:t>
            </a:r>
            <a:endParaRPr lang="en-US" altLang="zh-CN" sz="2400" b="1" dirty="0" smtClean="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a:t>
            </a:fld>
            <a:endParaRPr lang="en-US" altLang="zh-CN"/>
          </a:p>
        </p:txBody>
      </p:sp>
      <p:sp>
        <p:nvSpPr>
          <p:cNvPr id="4" name="标题 3"/>
          <p:cNvSpPr>
            <a:spLocks noGrp="1"/>
          </p:cNvSpPr>
          <p:nvPr>
            <p:ph type="title"/>
          </p:nvPr>
        </p:nvSpPr>
        <p:spPr/>
        <p:txBody>
          <a:bodyPr/>
          <a:lstStyle/>
          <a:p>
            <a:r>
              <a:rPr lang="zh-CN" altLang="en-US" dirty="0" smtClean="0">
                <a:latin typeface="黑体" panose="02010609060101010101" pitchFamily="49" charset="-122"/>
                <a:ea typeface="黑体" panose="02010609060101010101" pitchFamily="49" charset="-122"/>
              </a:rPr>
              <a:t>同步时序电路分析</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92301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40</a:t>
            </a:fld>
            <a:endParaRPr lang="en-US" altLang="zh-CN"/>
          </a:p>
        </p:txBody>
      </p:sp>
      <p:sp>
        <p:nvSpPr>
          <p:cNvPr id="4" name="标题 3"/>
          <p:cNvSpPr>
            <a:spLocks noGrp="1"/>
          </p:cNvSpPr>
          <p:nvPr>
            <p:ph type="title"/>
          </p:nvPr>
        </p:nvSpPr>
        <p:spPr/>
        <p:txBody>
          <a:bodyPr/>
          <a:lstStyle/>
          <a:p>
            <a:pPr algn="r"/>
            <a:r>
              <a:rPr lang="en-US" altLang="zh-CN" dirty="0" smtClean="0">
                <a:latin typeface="Arial" panose="020B0604020202020204" pitchFamily="34" charset="0"/>
              </a:rPr>
              <a:t>  </a:t>
            </a:r>
            <a:r>
              <a:rPr lang="zh-CN" altLang="en-US" dirty="0" smtClean="0">
                <a:latin typeface="Arial" panose="020B0604020202020204" pitchFamily="34" charset="0"/>
              </a:rPr>
              <a:t>仿真测试</a:t>
            </a:r>
            <a:endParaRPr lang="zh-CN" altLang="en-US" dirty="0"/>
          </a:p>
        </p:txBody>
      </p:sp>
      <p:sp>
        <p:nvSpPr>
          <p:cNvPr id="7" name="矩形 6"/>
          <p:cNvSpPr/>
          <p:nvPr/>
        </p:nvSpPr>
        <p:spPr>
          <a:xfrm>
            <a:off x="35496" y="44624"/>
            <a:ext cx="6200590" cy="6814173"/>
          </a:xfrm>
          <a:prstGeom prst="rect">
            <a:avLst/>
          </a:prstGeom>
        </p:spPr>
        <p:txBody>
          <a:bodyPr wrap="square">
            <a:spAutoFit/>
          </a:bodyPr>
          <a:lstStyle/>
          <a:p>
            <a:r>
              <a:rPr lang="en-US" altLang="zh-CN" sz="1600" b="1" dirty="0">
                <a:solidFill>
                  <a:srgbClr val="0070C0"/>
                </a:solidFill>
                <a:latin typeface="ArialBold"/>
              </a:rPr>
              <a:t>module</a:t>
            </a:r>
            <a:r>
              <a:rPr lang="en-US" altLang="zh-CN" sz="1600" b="1" dirty="0">
                <a:latin typeface="ArialBold"/>
              </a:rPr>
              <a:t> </a:t>
            </a:r>
            <a:r>
              <a:rPr lang="en-US" altLang="zh-CN" sz="1600" b="1" dirty="0" err="1">
                <a:latin typeface="Arial" panose="020B0604020202020204" pitchFamily="34" charset="0"/>
              </a:rPr>
              <a:t>t_Mealy_Zero_Detector</a:t>
            </a:r>
            <a:r>
              <a:rPr lang="en-US" altLang="zh-CN" sz="1600" dirty="0">
                <a:latin typeface="Arial" panose="020B0604020202020204" pitchFamily="34" charset="0"/>
              </a:rPr>
              <a:t>;</a:t>
            </a:r>
          </a:p>
          <a:p>
            <a:r>
              <a:rPr lang="en-US" altLang="zh-CN" sz="1600" b="1" dirty="0" smtClean="0">
                <a:solidFill>
                  <a:srgbClr val="0070C0"/>
                </a:solidFill>
                <a:latin typeface="ArialBold"/>
              </a:rPr>
              <a:t>  wire</a:t>
            </a:r>
            <a:r>
              <a:rPr lang="en-US" altLang="zh-CN" sz="1600" b="1" dirty="0" smtClean="0">
                <a:latin typeface="ArialBold"/>
              </a:rPr>
              <a:t> </a:t>
            </a:r>
            <a:r>
              <a:rPr lang="en-US" altLang="zh-CN" sz="1600" dirty="0" err="1">
                <a:latin typeface="Arial" panose="020B0604020202020204" pitchFamily="34" charset="0"/>
              </a:rPr>
              <a:t>t_y_out</a:t>
            </a:r>
            <a:r>
              <a:rPr lang="en-US" altLang="zh-CN" sz="1600" dirty="0">
                <a:latin typeface="Arial" panose="020B0604020202020204" pitchFamily="34" charset="0"/>
              </a:rPr>
              <a:t>;</a:t>
            </a:r>
          </a:p>
          <a:p>
            <a:r>
              <a:rPr lang="en-US" altLang="zh-CN" sz="1600" b="1" dirty="0" smtClean="0">
                <a:solidFill>
                  <a:srgbClr val="00B050"/>
                </a:solidFill>
                <a:latin typeface="ArialBold"/>
              </a:rPr>
              <a:t>  </a:t>
            </a:r>
            <a:r>
              <a:rPr lang="en-US" altLang="zh-CN" sz="1600" b="1" dirty="0" err="1" smtClean="0">
                <a:solidFill>
                  <a:srgbClr val="00B050"/>
                </a:solidFill>
                <a:latin typeface="ArialBold"/>
              </a:rPr>
              <a:t>reg</a:t>
            </a:r>
            <a:r>
              <a:rPr lang="en-US" altLang="zh-CN" sz="1600" b="1" dirty="0" smtClean="0">
                <a:solidFill>
                  <a:srgbClr val="00B050"/>
                </a:solidFill>
                <a:latin typeface="ArialBold"/>
              </a:rPr>
              <a:t>  </a:t>
            </a:r>
            <a:r>
              <a:rPr lang="en-US" altLang="zh-CN" sz="1600" dirty="0" err="1" smtClean="0">
                <a:latin typeface="Arial" panose="020B0604020202020204" pitchFamily="34" charset="0"/>
              </a:rPr>
              <a:t>t_x_in</a:t>
            </a:r>
            <a:r>
              <a:rPr lang="en-US" altLang="zh-CN" sz="1600" dirty="0">
                <a:latin typeface="Arial" panose="020B0604020202020204" pitchFamily="34" charset="0"/>
              </a:rPr>
              <a:t>,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t_clock</a:t>
            </a:r>
            <a:r>
              <a:rPr lang="en-US" altLang="zh-CN" sz="1600" dirty="0">
                <a:latin typeface="Arial" panose="020B0604020202020204" pitchFamily="34" charset="0"/>
              </a:rPr>
              <a:t>, </a:t>
            </a:r>
            <a:r>
              <a:rPr lang="en-US" altLang="zh-CN" sz="1600" dirty="0" err="1">
                <a:latin typeface="Arial" panose="020B0604020202020204" pitchFamily="34" charset="0"/>
              </a:rPr>
              <a:t>t_reset</a:t>
            </a:r>
            <a:r>
              <a:rPr lang="en-US" altLang="zh-CN" sz="1600" dirty="0">
                <a:latin typeface="Arial" panose="020B0604020202020204" pitchFamily="34" charset="0"/>
              </a:rPr>
              <a:t>;</a:t>
            </a:r>
          </a:p>
          <a:p>
            <a:pPr>
              <a:lnSpc>
                <a:spcPct val="110000"/>
              </a:lnSpc>
            </a:pPr>
            <a:r>
              <a:rPr lang="en-US" altLang="zh-CN" sz="1600" b="1" dirty="0" smtClean="0">
                <a:latin typeface="Arial" panose="020B0604020202020204" pitchFamily="34" charset="0"/>
              </a:rPr>
              <a:t>    </a:t>
            </a:r>
            <a:r>
              <a:rPr lang="en-US" altLang="zh-CN" sz="1600" b="1" dirty="0" err="1" smtClean="0">
                <a:latin typeface="Arial" panose="020B0604020202020204" pitchFamily="34" charset="0"/>
              </a:rPr>
              <a:t>Mealy_Zero_Detector</a:t>
            </a:r>
            <a:r>
              <a:rPr lang="en-US" altLang="zh-CN" sz="1600" dirty="0" smtClean="0">
                <a:latin typeface="Arial" panose="020B0604020202020204" pitchFamily="34" charset="0"/>
              </a:rPr>
              <a:t> </a:t>
            </a:r>
            <a:r>
              <a:rPr lang="en-US" altLang="zh-CN" sz="1600" dirty="0">
                <a:latin typeface="Arial" panose="020B0604020202020204" pitchFamily="34" charset="0"/>
              </a:rPr>
              <a:t>M0 (</a:t>
            </a:r>
            <a:r>
              <a:rPr lang="en-US" altLang="zh-CN" sz="1600" dirty="0" err="1">
                <a:latin typeface="Arial" panose="020B0604020202020204" pitchFamily="34" charset="0"/>
              </a:rPr>
              <a:t>t_y_out</a:t>
            </a:r>
            <a:r>
              <a:rPr lang="en-US" altLang="zh-CN" sz="1600" dirty="0">
                <a:latin typeface="Arial" panose="020B0604020202020204" pitchFamily="34" charset="0"/>
              </a:rPr>
              <a:t>, </a:t>
            </a:r>
            <a:r>
              <a:rPr lang="en-US" altLang="zh-CN" sz="1600" dirty="0" err="1">
                <a:latin typeface="Arial" panose="020B0604020202020204" pitchFamily="34" charset="0"/>
              </a:rPr>
              <a:t>t_x_in</a:t>
            </a:r>
            <a:r>
              <a:rPr lang="en-US" altLang="zh-CN" sz="1600" dirty="0">
                <a:latin typeface="Arial" panose="020B0604020202020204" pitchFamily="34" charset="0"/>
              </a:rPr>
              <a:t>, </a:t>
            </a:r>
            <a:r>
              <a:rPr lang="en-US" altLang="zh-CN" sz="1600" dirty="0" err="1">
                <a:latin typeface="Arial" panose="020B0604020202020204" pitchFamily="34" charset="0"/>
              </a:rPr>
              <a:t>t_clock</a:t>
            </a:r>
            <a:r>
              <a:rPr lang="en-US" altLang="zh-CN" sz="1600" dirty="0">
                <a:latin typeface="Arial" panose="020B0604020202020204" pitchFamily="34" charset="0"/>
              </a:rPr>
              <a:t>, </a:t>
            </a:r>
            <a:r>
              <a:rPr lang="en-US" altLang="zh-CN" sz="1600" dirty="0" err="1">
                <a:latin typeface="Arial" panose="020B0604020202020204" pitchFamily="34" charset="0"/>
              </a:rPr>
              <a:t>t_reset</a:t>
            </a:r>
            <a:r>
              <a:rPr lang="en-US" altLang="zh-CN" sz="1600" dirty="0">
                <a:latin typeface="Arial" panose="020B0604020202020204" pitchFamily="34" charset="0"/>
              </a:rPr>
              <a:t>);</a:t>
            </a:r>
          </a:p>
          <a:p>
            <a:pPr>
              <a:lnSpc>
                <a:spcPct val="110000"/>
              </a:lnSpc>
            </a:pPr>
            <a:r>
              <a:rPr lang="en-US" altLang="zh-CN" sz="1600" b="1" dirty="0" smtClean="0">
                <a:latin typeface="ArialBold"/>
              </a:rPr>
              <a:t>  </a:t>
            </a:r>
            <a:r>
              <a:rPr lang="en-US" altLang="zh-CN" sz="1600" b="1" dirty="0" smtClean="0">
                <a:solidFill>
                  <a:srgbClr val="0070C0"/>
                </a:solidFill>
                <a:latin typeface="ArialBold"/>
              </a:rPr>
              <a:t>initial</a:t>
            </a:r>
            <a:r>
              <a:rPr lang="en-US" altLang="zh-CN" sz="1600" b="1" dirty="0" smtClean="0">
                <a:latin typeface="ArialBold"/>
              </a:rPr>
              <a:t> </a:t>
            </a:r>
            <a:r>
              <a:rPr lang="en-US" altLang="zh-CN" sz="1600" dirty="0">
                <a:latin typeface="Arial" panose="020B0604020202020204" pitchFamily="34" charset="0"/>
              </a:rPr>
              <a:t>#200 </a:t>
            </a:r>
            <a:r>
              <a:rPr lang="en-US" altLang="zh-CN" sz="1600" b="1" dirty="0">
                <a:solidFill>
                  <a:srgbClr val="0070C0"/>
                </a:solidFill>
                <a:latin typeface="ArialBold"/>
              </a:rPr>
              <a:t>$finish </a:t>
            </a:r>
            <a:r>
              <a:rPr lang="en-US" altLang="zh-CN" sz="1600" dirty="0">
                <a:latin typeface="Arial" panose="020B0604020202020204" pitchFamily="34" charset="0"/>
              </a:rPr>
              <a:t>;</a:t>
            </a:r>
          </a:p>
          <a:p>
            <a:pPr>
              <a:lnSpc>
                <a:spcPct val="110000"/>
              </a:lnSpc>
            </a:pPr>
            <a:r>
              <a:rPr lang="en-US" altLang="zh-CN" sz="1600" b="1" dirty="0" smtClean="0">
                <a:latin typeface="ArialBold"/>
              </a:rPr>
              <a:t>  </a:t>
            </a:r>
            <a:r>
              <a:rPr lang="en-US" altLang="zh-CN" sz="1600" b="1" dirty="0" smtClean="0">
                <a:solidFill>
                  <a:srgbClr val="0070C0"/>
                </a:solidFill>
                <a:latin typeface="ArialBold"/>
              </a:rPr>
              <a:t>initial</a:t>
            </a:r>
            <a:r>
              <a:rPr lang="en-US" altLang="zh-CN" sz="1600" b="1" dirty="0" smtClean="0">
                <a:latin typeface="ArialBold"/>
              </a:rPr>
              <a:t> </a:t>
            </a:r>
            <a:r>
              <a:rPr lang="en-US" altLang="zh-CN" sz="1600" b="1" dirty="0">
                <a:solidFill>
                  <a:srgbClr val="FF0000"/>
                </a:solidFill>
                <a:latin typeface="ArialBold"/>
              </a:rPr>
              <a:t>begin </a:t>
            </a:r>
            <a:r>
              <a:rPr lang="en-US" altLang="zh-CN" sz="1600" dirty="0" err="1">
                <a:latin typeface="Arial" panose="020B0604020202020204" pitchFamily="34" charset="0"/>
              </a:rPr>
              <a:t>t_clock</a:t>
            </a:r>
            <a:r>
              <a:rPr lang="en-US" altLang="zh-CN" sz="1600" dirty="0">
                <a:latin typeface="Arial" panose="020B0604020202020204" pitchFamily="34" charset="0"/>
              </a:rPr>
              <a:t> = 0; </a:t>
            </a:r>
            <a:r>
              <a:rPr lang="en-US" altLang="zh-CN" sz="1600" b="1" dirty="0">
                <a:solidFill>
                  <a:srgbClr val="0070C0"/>
                </a:solidFill>
                <a:latin typeface="ArialBold"/>
              </a:rPr>
              <a:t>forever</a:t>
            </a:r>
            <a:r>
              <a:rPr lang="en-US" altLang="zh-CN" sz="1600" b="1" dirty="0">
                <a:latin typeface="ArialBold"/>
              </a:rPr>
              <a:t> </a:t>
            </a:r>
            <a:r>
              <a:rPr lang="en-US" altLang="zh-CN" sz="1600" dirty="0">
                <a:latin typeface="Arial" panose="020B0604020202020204" pitchFamily="34" charset="0"/>
              </a:rPr>
              <a:t>#5 </a:t>
            </a:r>
            <a:r>
              <a:rPr lang="en-US" altLang="zh-CN" sz="1600" dirty="0" err="1">
                <a:latin typeface="Arial" panose="020B0604020202020204" pitchFamily="34" charset="0"/>
              </a:rPr>
              <a:t>t_clock</a:t>
            </a:r>
            <a:r>
              <a:rPr lang="en-US" altLang="zh-CN" sz="1600" dirty="0">
                <a:latin typeface="Arial" panose="020B0604020202020204" pitchFamily="34" charset="0"/>
              </a:rPr>
              <a:t> = ~</a:t>
            </a:r>
            <a:r>
              <a:rPr lang="en-US" altLang="zh-CN" sz="1600" dirty="0" err="1">
                <a:latin typeface="Arial" panose="020B0604020202020204" pitchFamily="34" charset="0"/>
              </a:rPr>
              <a:t>t_clock</a:t>
            </a:r>
            <a:r>
              <a:rPr lang="en-US" altLang="zh-CN" sz="1600" dirty="0">
                <a:latin typeface="Arial" panose="020B0604020202020204" pitchFamily="34" charset="0"/>
              </a:rPr>
              <a:t>; </a:t>
            </a:r>
            <a:r>
              <a:rPr lang="en-US" altLang="zh-CN" sz="1600" b="1" dirty="0">
                <a:solidFill>
                  <a:srgbClr val="FF0000"/>
                </a:solidFill>
                <a:latin typeface="ArialBold"/>
              </a:rPr>
              <a:t>end</a:t>
            </a:r>
          </a:p>
          <a:p>
            <a:r>
              <a:rPr lang="en-US" altLang="zh-CN" sz="1600" b="1" dirty="0" smtClean="0">
                <a:latin typeface="ArialBold"/>
              </a:rPr>
              <a:t>  </a:t>
            </a:r>
            <a:r>
              <a:rPr lang="en-US" altLang="zh-CN" sz="1600" b="1" dirty="0" smtClean="0">
                <a:solidFill>
                  <a:srgbClr val="0070C0"/>
                </a:solidFill>
                <a:latin typeface="ArialBold"/>
              </a:rPr>
              <a:t>initial</a:t>
            </a:r>
            <a:r>
              <a:rPr lang="en-US" altLang="zh-CN" sz="1600" b="1" dirty="0" smtClean="0">
                <a:latin typeface="ArialBold"/>
              </a:rPr>
              <a:t> </a:t>
            </a:r>
            <a:r>
              <a:rPr lang="en-US" altLang="zh-CN" sz="1600" b="1" dirty="0">
                <a:solidFill>
                  <a:srgbClr val="FF0000"/>
                </a:solidFill>
                <a:latin typeface="ArialBold"/>
              </a:rPr>
              <a:t>fork</a:t>
            </a:r>
          </a:p>
          <a:p>
            <a:r>
              <a:rPr lang="en-US" altLang="zh-CN" sz="1600" dirty="0" smtClean="0">
                <a:latin typeface="Arial" panose="020B0604020202020204" pitchFamily="34" charset="0"/>
              </a:rPr>
              <a:t>                 </a:t>
            </a:r>
            <a:r>
              <a:rPr lang="en-US" altLang="zh-CN" sz="1600" dirty="0" err="1" smtClean="0">
                <a:latin typeface="Arial" panose="020B0604020202020204" pitchFamily="34" charset="0"/>
              </a:rPr>
              <a:t>t_reset</a:t>
            </a:r>
            <a:r>
              <a:rPr lang="en-US" altLang="zh-CN" sz="1600" dirty="0" smtClean="0">
                <a:latin typeface="Arial" panose="020B0604020202020204" pitchFamily="34" charset="0"/>
              </a:rPr>
              <a:t> </a:t>
            </a:r>
            <a:r>
              <a:rPr lang="en-US" altLang="zh-CN" sz="1600" dirty="0">
                <a:latin typeface="Arial" panose="020B0604020202020204" pitchFamily="34" charset="0"/>
              </a:rPr>
              <a:t>= 0;</a:t>
            </a:r>
          </a:p>
          <a:p>
            <a:r>
              <a:rPr lang="en-US" altLang="zh-CN" sz="1600" dirty="0" smtClean="0">
                <a:latin typeface="Arial" panose="020B0604020202020204" pitchFamily="34" charset="0"/>
              </a:rPr>
              <a:t>        #</a:t>
            </a:r>
            <a:r>
              <a:rPr lang="en-US" altLang="zh-CN" sz="1600" dirty="0">
                <a:latin typeface="Arial" panose="020B0604020202020204" pitchFamily="34" charset="0"/>
              </a:rPr>
              <a:t>2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t_reset</a:t>
            </a:r>
            <a:r>
              <a:rPr lang="en-US" altLang="zh-CN" sz="1600" dirty="0" smtClean="0">
                <a:latin typeface="Arial" panose="020B0604020202020204" pitchFamily="34" charset="0"/>
              </a:rPr>
              <a:t> </a:t>
            </a:r>
            <a:r>
              <a:rPr lang="en-US" altLang="zh-CN" sz="1600" dirty="0">
                <a:latin typeface="Arial" panose="020B0604020202020204" pitchFamily="34" charset="0"/>
              </a:rPr>
              <a:t>= 1;</a:t>
            </a:r>
          </a:p>
          <a:p>
            <a:r>
              <a:rPr lang="en-US" altLang="zh-CN" sz="1600" dirty="0" smtClean="0">
                <a:latin typeface="Arial" panose="020B0604020202020204" pitchFamily="34" charset="0"/>
              </a:rPr>
              <a:t>        #</a:t>
            </a:r>
            <a:r>
              <a:rPr lang="en-US" altLang="zh-CN" sz="1600" dirty="0">
                <a:latin typeface="Arial" panose="020B0604020202020204" pitchFamily="34" charset="0"/>
              </a:rPr>
              <a:t>87 </a:t>
            </a:r>
            <a:r>
              <a:rPr lang="en-US" altLang="zh-CN" sz="1600" dirty="0" smtClean="0">
                <a:latin typeface="Arial" panose="020B0604020202020204" pitchFamily="34" charset="0"/>
              </a:rPr>
              <a:t>  </a:t>
            </a:r>
            <a:r>
              <a:rPr lang="en-US" altLang="zh-CN" sz="1600" dirty="0" err="1" smtClean="0">
                <a:latin typeface="Arial" panose="020B0604020202020204" pitchFamily="34" charset="0"/>
              </a:rPr>
              <a:t>t_reset</a:t>
            </a:r>
            <a:r>
              <a:rPr lang="en-US" altLang="zh-CN" sz="1600" dirty="0" smtClean="0">
                <a:latin typeface="Arial" panose="020B0604020202020204" pitchFamily="34" charset="0"/>
              </a:rPr>
              <a:t> </a:t>
            </a:r>
            <a:r>
              <a:rPr lang="en-US" altLang="zh-CN" sz="1600" dirty="0">
                <a:latin typeface="Arial" panose="020B0604020202020204" pitchFamily="34" charset="0"/>
              </a:rPr>
              <a:t>= 0;</a:t>
            </a:r>
          </a:p>
          <a:p>
            <a:pPr lvl="0"/>
            <a:r>
              <a:rPr lang="en-US" altLang="zh-CN" sz="1600" dirty="0" smtClean="0">
                <a:latin typeface="Arial" panose="020B0604020202020204" pitchFamily="34" charset="0"/>
              </a:rPr>
              <a:t>        #89   </a:t>
            </a:r>
            <a:r>
              <a:rPr lang="en-US" altLang="zh-CN" sz="1600" dirty="0" err="1" smtClean="0">
                <a:latin typeface="Arial" panose="020B0604020202020204" pitchFamily="34" charset="0"/>
              </a:rPr>
              <a:t>t_reset</a:t>
            </a:r>
            <a:r>
              <a:rPr lang="en-US" altLang="zh-CN" sz="1600" dirty="0" smtClean="0">
                <a:latin typeface="Arial" panose="020B0604020202020204" pitchFamily="34" charset="0"/>
              </a:rPr>
              <a:t> = 1;</a:t>
            </a:r>
            <a:r>
              <a:rPr lang="en-US" altLang="zh-CN" sz="1600" dirty="0">
                <a:solidFill>
                  <a:srgbClr val="000000"/>
                </a:solidFill>
                <a:latin typeface="Arial" panose="020B0604020202020204" pitchFamily="34" charset="0"/>
              </a:rPr>
              <a:t> </a:t>
            </a:r>
            <a:endParaRPr lang="en-US" altLang="zh-CN" sz="1600" dirty="0" smtClean="0">
              <a:solidFill>
                <a:srgbClr val="000000"/>
              </a:solidFill>
              <a:latin typeface="Arial" panose="020B0604020202020204" pitchFamily="34" charset="0"/>
            </a:endParaRP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10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30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40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50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52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54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70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80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70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90 </a:t>
            </a:r>
            <a:r>
              <a:rPr lang="en-US" altLang="zh-CN" sz="1600" dirty="0" smtClean="0">
                <a:solidFill>
                  <a:srgbClr val="000000"/>
                </a:solidFill>
                <a:latin typeface="Arial" panose="020B0604020202020204" pitchFamily="34" charset="0"/>
              </a:rPr>
              <a:t>  </a:t>
            </a:r>
            <a:r>
              <a:rPr lang="en-US" altLang="zh-CN" sz="1600" dirty="0" err="1" smtClean="0">
                <a:solidFill>
                  <a:srgbClr val="000000"/>
                </a:solidFill>
                <a:latin typeface="Arial" panose="020B0604020202020204" pitchFamily="34" charset="0"/>
              </a:rPr>
              <a:t>t_x_in</a:t>
            </a:r>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100 </a:t>
            </a:r>
            <a:r>
              <a:rPr lang="en-US" altLang="zh-CN" sz="1600" dirty="0" err="1">
                <a:solidFill>
                  <a:srgbClr val="000000"/>
                </a:solidFill>
                <a:latin typeface="Arial" panose="020B0604020202020204" pitchFamily="34" charset="0"/>
              </a:rPr>
              <a:t>t_x_in</a:t>
            </a:r>
            <a:r>
              <a:rPr lang="en-US" altLang="zh-CN" sz="1600" dirty="0">
                <a:solidFill>
                  <a:srgbClr val="000000"/>
                </a:solidFill>
                <a:latin typeface="Arial" panose="020B0604020202020204" pitchFamily="34" charset="0"/>
              </a:rPr>
              <a:t> =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120 </a:t>
            </a:r>
            <a:r>
              <a:rPr lang="en-US" altLang="zh-CN" sz="1600" dirty="0" err="1">
                <a:solidFill>
                  <a:srgbClr val="000000"/>
                </a:solidFill>
                <a:latin typeface="Arial" panose="020B0604020202020204" pitchFamily="34" charset="0"/>
              </a:rPr>
              <a:t>t_x_in</a:t>
            </a:r>
            <a:r>
              <a:rPr lang="en-US" altLang="zh-CN" sz="1600" dirty="0">
                <a:solidFill>
                  <a:srgbClr val="000000"/>
                </a:solidFill>
                <a:latin typeface="Arial" panose="020B0604020202020204" pitchFamily="34" charset="0"/>
              </a:rPr>
              <a:t> = 1;</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160 </a:t>
            </a:r>
            <a:r>
              <a:rPr lang="en-US" altLang="zh-CN" sz="1600" dirty="0" err="1">
                <a:solidFill>
                  <a:srgbClr val="000000"/>
                </a:solidFill>
                <a:latin typeface="Arial" panose="020B0604020202020204" pitchFamily="34" charset="0"/>
              </a:rPr>
              <a:t>t_x_in</a:t>
            </a:r>
            <a:r>
              <a:rPr lang="en-US" altLang="zh-CN" sz="1600" dirty="0">
                <a:solidFill>
                  <a:srgbClr val="000000"/>
                </a:solidFill>
                <a:latin typeface="Arial" panose="020B0604020202020204" pitchFamily="34" charset="0"/>
              </a:rPr>
              <a:t> = 0;</a:t>
            </a:r>
          </a:p>
          <a:p>
            <a:pPr lvl="0"/>
            <a:r>
              <a:rPr lang="en-US" altLang="zh-CN" sz="1600" dirty="0" smtClean="0">
                <a:solidFill>
                  <a:srgbClr val="000000"/>
                </a:solidFill>
                <a:latin typeface="Arial" panose="020B0604020202020204" pitchFamily="34" charset="0"/>
              </a:rPr>
              <a:t>        #</a:t>
            </a:r>
            <a:r>
              <a:rPr lang="en-US" altLang="zh-CN" sz="1600" dirty="0">
                <a:solidFill>
                  <a:srgbClr val="000000"/>
                </a:solidFill>
                <a:latin typeface="Arial" panose="020B0604020202020204" pitchFamily="34" charset="0"/>
              </a:rPr>
              <a:t>170 </a:t>
            </a:r>
            <a:r>
              <a:rPr lang="en-US" altLang="zh-CN" sz="1600" dirty="0" err="1">
                <a:solidFill>
                  <a:srgbClr val="000000"/>
                </a:solidFill>
                <a:latin typeface="Arial" panose="020B0604020202020204" pitchFamily="34" charset="0"/>
              </a:rPr>
              <a:t>t_x_in</a:t>
            </a:r>
            <a:r>
              <a:rPr lang="en-US" altLang="zh-CN" sz="1600" dirty="0">
                <a:solidFill>
                  <a:srgbClr val="000000"/>
                </a:solidFill>
                <a:latin typeface="Arial" panose="020B0604020202020204" pitchFamily="34" charset="0"/>
              </a:rPr>
              <a:t> = 1;</a:t>
            </a:r>
          </a:p>
          <a:p>
            <a:pPr lvl="0"/>
            <a:r>
              <a:rPr lang="en-US" altLang="zh-CN" sz="1600" b="1" dirty="0" smtClean="0">
                <a:solidFill>
                  <a:srgbClr val="000000"/>
                </a:solidFill>
                <a:latin typeface="ArialBold"/>
              </a:rPr>
              <a:t>  </a:t>
            </a:r>
            <a:r>
              <a:rPr lang="en-US" altLang="zh-CN" sz="1600" b="1" dirty="0" smtClean="0">
                <a:solidFill>
                  <a:srgbClr val="FF0000"/>
                </a:solidFill>
                <a:latin typeface="ArialBold"/>
              </a:rPr>
              <a:t>join</a:t>
            </a:r>
            <a:endParaRPr lang="en-US" altLang="zh-CN" sz="1600" b="1" dirty="0">
              <a:solidFill>
                <a:srgbClr val="FF0000"/>
              </a:solidFill>
              <a:latin typeface="ArialBold"/>
            </a:endParaRPr>
          </a:p>
          <a:p>
            <a:pPr lvl="0"/>
            <a:r>
              <a:rPr lang="en-US" altLang="zh-CN" sz="1600" b="1" dirty="0" err="1" smtClean="0">
                <a:solidFill>
                  <a:srgbClr val="0070C0"/>
                </a:solidFill>
                <a:latin typeface="ArialBold"/>
              </a:rPr>
              <a:t>endmodule</a:t>
            </a:r>
            <a:endParaRPr lang="zh-CN" altLang="en-US" sz="1600" dirty="0">
              <a:solidFill>
                <a:srgbClr val="0070C0"/>
              </a:solidFill>
            </a:endParaRPr>
          </a:p>
        </p:txBody>
      </p:sp>
      <p:pic>
        <p:nvPicPr>
          <p:cNvPr id="9" name="图片 8"/>
          <p:cNvPicPr>
            <a:picLocks noChangeAspect="1"/>
          </p:cNvPicPr>
          <p:nvPr/>
        </p:nvPicPr>
        <p:blipFill>
          <a:blip r:embed="rId2"/>
          <a:stretch>
            <a:fillRect/>
          </a:stretch>
        </p:blipFill>
        <p:spPr>
          <a:xfrm>
            <a:off x="2163044" y="2708920"/>
            <a:ext cx="6945460" cy="3960440"/>
          </a:xfrm>
          <a:prstGeom prst="rect">
            <a:avLst/>
          </a:prstGeom>
        </p:spPr>
      </p:pic>
      <p:pic>
        <p:nvPicPr>
          <p:cNvPr id="6" name="图片 5"/>
          <p:cNvPicPr>
            <a:picLocks noChangeAspect="1"/>
          </p:cNvPicPr>
          <p:nvPr/>
        </p:nvPicPr>
        <p:blipFill>
          <a:blip r:embed="rId3"/>
          <a:stretch>
            <a:fillRect/>
          </a:stretch>
        </p:blipFill>
        <p:spPr>
          <a:xfrm>
            <a:off x="6494759" y="115550"/>
            <a:ext cx="2541737" cy="2480930"/>
          </a:xfrm>
          <a:prstGeom prst="rect">
            <a:avLst/>
          </a:prstGeom>
        </p:spPr>
      </p:pic>
    </p:spTree>
    <p:extLst>
      <p:ext uri="{BB962C8B-B14F-4D97-AF65-F5344CB8AC3E}">
        <p14:creationId xmlns:p14="http://schemas.microsoft.com/office/powerpoint/2010/main" val="1633477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41</a:t>
            </a:fld>
            <a:endParaRPr lang="en-US" altLang="zh-CN"/>
          </a:p>
        </p:txBody>
      </p:sp>
      <p:sp>
        <p:nvSpPr>
          <p:cNvPr id="4" name="标题 3"/>
          <p:cNvSpPr>
            <a:spLocks noGrp="1"/>
          </p:cNvSpPr>
          <p:nvPr>
            <p:ph type="title"/>
          </p:nvPr>
        </p:nvSpPr>
        <p:spPr/>
        <p:txBody>
          <a:bodyPr/>
          <a:lstStyle/>
          <a:p>
            <a:r>
              <a:rPr lang="zh-CN" altLang="en-US" dirty="0">
                <a:latin typeface="Arial" panose="020B0604020202020204" pitchFamily="34" charset="0"/>
              </a:rPr>
              <a:t>块</a:t>
            </a:r>
            <a:r>
              <a:rPr lang="zh-CN" altLang="en-US" dirty="0" smtClean="0">
                <a:latin typeface="Arial" panose="020B0604020202020204" pitchFamily="34" charset="0"/>
              </a:rPr>
              <a:t>语句 </a:t>
            </a:r>
            <a:r>
              <a:rPr lang="en-US" altLang="zh-CN" dirty="0" smtClean="0">
                <a:latin typeface="Arial" panose="020B0604020202020204" pitchFamily="34" charset="0"/>
              </a:rPr>
              <a:t>1</a:t>
            </a:r>
            <a:endParaRPr lang="zh-CN" altLang="en-US" dirty="0"/>
          </a:p>
        </p:txBody>
      </p:sp>
      <p:sp>
        <p:nvSpPr>
          <p:cNvPr id="6" name="文本框 5"/>
          <p:cNvSpPr txBox="1"/>
          <p:nvPr/>
        </p:nvSpPr>
        <p:spPr>
          <a:xfrm>
            <a:off x="107504" y="980728"/>
            <a:ext cx="9036496" cy="2197525"/>
          </a:xfrm>
          <a:prstGeom prst="rect">
            <a:avLst/>
          </a:prstGeom>
          <a:noFill/>
          <a:ln>
            <a:noFill/>
          </a:ln>
        </p:spPr>
        <p:txBody>
          <a:bodyPr wrap="square" rtlCol="0">
            <a:spAutoFit/>
          </a:bodyPr>
          <a:lstStyle/>
          <a:p>
            <a:pPr>
              <a:lnSpc>
                <a:spcPct val="120000"/>
              </a:lnSpc>
            </a:pPr>
            <a:r>
              <a:rPr lang="zh-CN" altLang="en-US" b="1" dirty="0" smtClean="0">
                <a:latin typeface="+mn-ea"/>
                <a:ea typeface="+mn-ea"/>
              </a:rPr>
              <a:t>块语句</a:t>
            </a:r>
            <a:r>
              <a:rPr lang="zh-CN" altLang="en-US" dirty="0" smtClean="0">
                <a:latin typeface="+mn-ea"/>
                <a:ea typeface="+mn-ea"/>
              </a:rPr>
              <a:t>：将多条语句合并成一组，像一条语句一样。</a:t>
            </a:r>
            <a:endParaRPr lang="en-US" altLang="zh-CN" dirty="0" smtClean="0">
              <a:latin typeface="+mn-ea"/>
              <a:ea typeface="+mn-ea"/>
            </a:endParaRPr>
          </a:p>
          <a:p>
            <a:pPr marL="457200" indent="-457200">
              <a:lnSpc>
                <a:spcPct val="120000"/>
              </a:lnSpc>
              <a:buFont typeface="+mj-ea"/>
              <a:buAutoNum type="circleNumDbPlain"/>
            </a:pPr>
            <a:r>
              <a:rPr lang="zh-CN" altLang="en-US" b="1" dirty="0" smtClean="0">
                <a:latin typeface="+mn-ea"/>
                <a:ea typeface="+mn-ea"/>
              </a:rPr>
              <a:t>顺序块</a:t>
            </a:r>
            <a:r>
              <a:rPr lang="zh-CN" altLang="en-US" dirty="0" smtClean="0">
                <a:latin typeface="+mn-ea"/>
                <a:ea typeface="+mn-ea"/>
              </a:rPr>
              <a:t>：</a:t>
            </a:r>
            <a:r>
              <a:rPr lang="en-US" altLang="zh-CN" b="1" dirty="0" smtClean="0">
                <a:solidFill>
                  <a:srgbClr val="0070C0"/>
                </a:solidFill>
                <a:latin typeface="+mn-ea"/>
                <a:ea typeface="+mn-ea"/>
              </a:rPr>
              <a:t>begin</a:t>
            </a:r>
            <a:r>
              <a:rPr lang="en-US" altLang="zh-CN" dirty="0" smtClean="0">
                <a:latin typeface="+mn-ea"/>
                <a:ea typeface="+mn-ea"/>
              </a:rPr>
              <a:t>-</a:t>
            </a:r>
            <a:r>
              <a:rPr lang="en-US" altLang="zh-CN" b="1" dirty="0" smtClean="0">
                <a:solidFill>
                  <a:srgbClr val="0070C0"/>
                </a:solidFill>
                <a:latin typeface="+mn-ea"/>
                <a:ea typeface="+mn-ea"/>
              </a:rPr>
              <a:t>end</a:t>
            </a:r>
          </a:p>
          <a:p>
            <a:pPr marL="914400" lvl="1" indent="-457200">
              <a:lnSpc>
                <a:spcPct val="120000"/>
              </a:lnSpc>
              <a:buFont typeface="Arial" panose="020B0604020202020204" pitchFamily="34" charset="0"/>
              <a:buChar char="•"/>
            </a:pPr>
            <a:r>
              <a:rPr lang="zh-CN" altLang="en-US" sz="2200" dirty="0">
                <a:latin typeface="+mn-ea"/>
                <a:ea typeface="+mn-ea"/>
              </a:rPr>
              <a:t>块内</a:t>
            </a:r>
            <a:r>
              <a:rPr lang="zh-CN" altLang="en-US" sz="2200" dirty="0" smtClean="0">
                <a:latin typeface="+mn-ea"/>
                <a:ea typeface="+mn-ea"/>
              </a:rPr>
              <a:t>语句顺序执行</a:t>
            </a:r>
            <a:r>
              <a:rPr lang="en-US" altLang="zh-CN" sz="2200" dirty="0" smtClean="0">
                <a:latin typeface="+mn-ea"/>
                <a:ea typeface="+mn-ea"/>
              </a:rPr>
              <a:t>(</a:t>
            </a:r>
            <a:r>
              <a:rPr lang="zh-CN" altLang="en-US" sz="2200" dirty="0" smtClean="0">
                <a:latin typeface="+mn-ea"/>
                <a:ea typeface="+mn-ea"/>
              </a:rPr>
              <a:t>除了带有内嵌延迟控制的非阻塞赋值语句</a:t>
            </a:r>
            <a:r>
              <a:rPr lang="en-US" altLang="zh-CN" sz="2200" dirty="0" smtClean="0">
                <a:latin typeface="+mn-ea"/>
                <a:ea typeface="+mn-ea"/>
              </a:rPr>
              <a:t>);</a:t>
            </a:r>
          </a:p>
          <a:p>
            <a:pPr marL="914400" lvl="1" indent="-457200">
              <a:lnSpc>
                <a:spcPct val="120000"/>
              </a:lnSpc>
              <a:buFont typeface="Arial" panose="020B0604020202020204" pitchFamily="34" charset="0"/>
              <a:buChar char="•"/>
            </a:pPr>
            <a:r>
              <a:rPr lang="zh-CN" altLang="en-US" sz="2200" dirty="0" smtClean="0">
                <a:latin typeface="+mn-ea"/>
                <a:ea typeface="+mn-ea"/>
              </a:rPr>
              <a:t>如果语句包含延迟，则延迟总是相对于前面那条语句执行完成的仿真时间的。</a:t>
            </a:r>
            <a:endParaRPr lang="zh-CN" altLang="en-US" sz="2200" dirty="0">
              <a:latin typeface="+mn-ea"/>
              <a:ea typeface="+mn-ea"/>
            </a:endParaRPr>
          </a:p>
        </p:txBody>
      </p:sp>
      <p:sp>
        <p:nvSpPr>
          <p:cNvPr id="2" name="文本框 1"/>
          <p:cNvSpPr txBox="1"/>
          <p:nvPr/>
        </p:nvSpPr>
        <p:spPr>
          <a:xfrm>
            <a:off x="611560" y="3151667"/>
            <a:ext cx="1907895" cy="3675109"/>
          </a:xfrm>
          <a:prstGeom prst="rect">
            <a:avLst/>
          </a:prstGeom>
          <a:noFill/>
          <a:ln>
            <a:solidFill>
              <a:schemeClr val="bg1">
                <a:lumMod val="65000"/>
              </a:schemeClr>
            </a:solidFill>
          </a:ln>
        </p:spPr>
        <p:txBody>
          <a:bodyPr wrap="none" rtlCol="0">
            <a:spAutoFit/>
          </a:bodyPr>
          <a:lstStyle/>
          <a:p>
            <a:pPr>
              <a:lnSpc>
                <a:spcPct val="120000"/>
              </a:lnSpc>
            </a:pPr>
            <a:r>
              <a:rPr lang="en-US" altLang="zh-CN" sz="2100" b="1" dirty="0" err="1" smtClean="0">
                <a:latin typeface="Arial" panose="020B0604020202020204" pitchFamily="34" charset="0"/>
                <a:cs typeface="Arial" panose="020B0604020202020204" pitchFamily="34" charset="0"/>
              </a:rPr>
              <a:t>reg</a:t>
            </a:r>
            <a:r>
              <a:rPr lang="en-US" altLang="zh-CN" sz="2100" dirty="0" smtClean="0">
                <a:latin typeface="Arial" panose="020B0604020202020204" pitchFamily="34" charset="0"/>
                <a:cs typeface="Arial" panose="020B0604020202020204" pitchFamily="34" charset="0"/>
              </a:rPr>
              <a:t> x, y;</a:t>
            </a:r>
          </a:p>
          <a:p>
            <a:pPr>
              <a:lnSpc>
                <a:spcPct val="120000"/>
              </a:lnSpc>
            </a:pPr>
            <a:r>
              <a:rPr lang="en-US" altLang="zh-CN" sz="2100" b="1" dirty="0" err="1" smtClean="0">
                <a:latin typeface="Arial" panose="020B0604020202020204" pitchFamily="34" charset="0"/>
                <a:cs typeface="Arial" panose="020B0604020202020204" pitchFamily="34" charset="0"/>
              </a:rPr>
              <a:t>reg</a:t>
            </a:r>
            <a:r>
              <a:rPr lang="en-US" altLang="zh-CN" sz="2100" dirty="0" smtClean="0">
                <a:latin typeface="Arial" panose="020B0604020202020204" pitchFamily="34" charset="0"/>
                <a:cs typeface="Arial" panose="020B0604020202020204" pitchFamily="34" charset="0"/>
              </a:rPr>
              <a:t> [1:0]  z, w;</a:t>
            </a:r>
          </a:p>
          <a:p>
            <a:pPr>
              <a:lnSpc>
                <a:spcPct val="120000"/>
              </a:lnSpc>
              <a:spcBef>
                <a:spcPts val="1000"/>
              </a:spcBef>
            </a:pPr>
            <a:r>
              <a:rPr lang="en-US" altLang="zh-CN" sz="2100" b="1" dirty="0" smtClean="0">
                <a:latin typeface="Arial" panose="020B0604020202020204" pitchFamily="34" charset="0"/>
                <a:cs typeface="Arial" panose="020B0604020202020204" pitchFamily="34" charset="0"/>
              </a:rPr>
              <a:t>initial</a:t>
            </a:r>
          </a:p>
          <a:p>
            <a:pPr>
              <a:lnSpc>
                <a:spcPct val="120000"/>
              </a:lnSpc>
            </a:pPr>
            <a:r>
              <a:rPr lang="en-US" altLang="zh-CN" sz="2100" b="1" dirty="0" smtClean="0">
                <a:latin typeface="Arial" panose="020B0604020202020204" pitchFamily="34" charset="0"/>
                <a:cs typeface="Arial" panose="020B0604020202020204" pitchFamily="34" charset="0"/>
              </a:rPr>
              <a:t>begin</a:t>
            </a:r>
          </a:p>
          <a:p>
            <a:pPr>
              <a:lnSpc>
                <a:spcPct val="120000"/>
              </a:lnSpc>
            </a:pPr>
            <a:r>
              <a:rPr lang="en-US" altLang="zh-CN" sz="2100" dirty="0" smtClean="0">
                <a:latin typeface="Arial" panose="020B0604020202020204" pitchFamily="34" charset="0"/>
                <a:cs typeface="Arial" panose="020B0604020202020204" pitchFamily="34" charset="0"/>
              </a:rPr>
              <a:t>   x = 1’b0;</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y = 1’b1;</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z = {x, y};</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w = {</a:t>
            </a:r>
            <a:r>
              <a:rPr lang="en-US" altLang="zh-CN" sz="2100" dirty="0" err="1" smtClean="0">
                <a:latin typeface="Arial" panose="020B0604020202020204" pitchFamily="34" charset="0"/>
                <a:cs typeface="Arial" panose="020B0604020202020204" pitchFamily="34" charset="0"/>
              </a:rPr>
              <a:t>y,x</a:t>
            </a:r>
            <a:r>
              <a:rPr lang="en-US" altLang="zh-CN" sz="2100" dirty="0" smtClean="0">
                <a:latin typeface="Arial" panose="020B0604020202020204" pitchFamily="34" charset="0"/>
                <a:cs typeface="Arial" panose="020B0604020202020204" pitchFamily="34" charset="0"/>
              </a:rPr>
              <a:t>};</a:t>
            </a:r>
          </a:p>
          <a:p>
            <a:pPr>
              <a:lnSpc>
                <a:spcPct val="120000"/>
              </a:lnSpc>
            </a:pPr>
            <a:r>
              <a:rPr lang="en-US" altLang="zh-CN" sz="2100" b="1" dirty="0" smtClean="0">
                <a:latin typeface="Arial" panose="020B0604020202020204" pitchFamily="34" charset="0"/>
                <a:cs typeface="Arial" panose="020B0604020202020204" pitchFamily="34" charset="0"/>
              </a:rPr>
              <a:t>end</a:t>
            </a:r>
            <a:endParaRPr lang="zh-CN" altLang="en-US" sz="2100" b="1" dirty="0">
              <a:latin typeface="Arial" panose="020B0604020202020204" pitchFamily="34" charset="0"/>
              <a:cs typeface="Arial" panose="020B0604020202020204" pitchFamily="34" charset="0"/>
            </a:endParaRPr>
          </a:p>
        </p:txBody>
      </p:sp>
      <p:sp>
        <p:nvSpPr>
          <p:cNvPr id="8" name="文本框 7"/>
          <p:cNvSpPr txBox="1"/>
          <p:nvPr/>
        </p:nvSpPr>
        <p:spPr>
          <a:xfrm>
            <a:off x="3444140" y="2900154"/>
            <a:ext cx="4743606" cy="3876959"/>
          </a:xfrm>
          <a:prstGeom prst="rect">
            <a:avLst/>
          </a:prstGeom>
          <a:noFill/>
          <a:ln>
            <a:solidFill>
              <a:schemeClr val="bg1">
                <a:lumMod val="65000"/>
              </a:schemeClr>
            </a:solidFill>
          </a:ln>
        </p:spPr>
        <p:txBody>
          <a:bodyPr wrap="none" rtlCol="0">
            <a:spAutoFit/>
          </a:bodyPr>
          <a:lstStyle/>
          <a:p>
            <a:pPr>
              <a:lnSpc>
                <a:spcPct val="120000"/>
              </a:lnSpc>
            </a:pPr>
            <a:r>
              <a:rPr lang="en-US" altLang="zh-CN" sz="2200" b="1" dirty="0" err="1" smtClean="0">
                <a:latin typeface="Arial" panose="020B0604020202020204" pitchFamily="34" charset="0"/>
                <a:cs typeface="Arial" panose="020B0604020202020204" pitchFamily="34" charset="0"/>
              </a:rPr>
              <a:t>reg</a:t>
            </a:r>
            <a:r>
              <a:rPr lang="en-US" altLang="zh-CN" sz="2200" dirty="0" smtClean="0">
                <a:latin typeface="Arial" panose="020B0604020202020204" pitchFamily="34" charset="0"/>
                <a:cs typeface="Arial" panose="020B0604020202020204" pitchFamily="34" charset="0"/>
              </a:rPr>
              <a:t> x, y;</a:t>
            </a:r>
          </a:p>
          <a:p>
            <a:pPr>
              <a:lnSpc>
                <a:spcPct val="120000"/>
              </a:lnSpc>
            </a:pPr>
            <a:r>
              <a:rPr lang="en-US" altLang="zh-CN" sz="2200" b="1" dirty="0" err="1" smtClean="0">
                <a:latin typeface="Arial" panose="020B0604020202020204" pitchFamily="34" charset="0"/>
                <a:cs typeface="Arial" panose="020B0604020202020204" pitchFamily="34" charset="0"/>
              </a:rPr>
              <a:t>reg</a:t>
            </a:r>
            <a:r>
              <a:rPr lang="en-US" altLang="zh-CN" sz="2200" dirty="0" smtClean="0">
                <a:latin typeface="Arial" panose="020B0604020202020204" pitchFamily="34" charset="0"/>
                <a:cs typeface="Arial" panose="020B0604020202020204" pitchFamily="34" charset="0"/>
              </a:rPr>
              <a:t> [1:0]  z, w;</a:t>
            </a:r>
          </a:p>
          <a:p>
            <a:pPr>
              <a:lnSpc>
                <a:spcPct val="120000"/>
              </a:lnSpc>
              <a:spcBef>
                <a:spcPts val="1000"/>
              </a:spcBef>
            </a:pPr>
            <a:r>
              <a:rPr lang="en-US" altLang="zh-CN" sz="2200" b="1" dirty="0" smtClean="0">
                <a:latin typeface="Arial" panose="020B0604020202020204" pitchFamily="34" charset="0"/>
                <a:cs typeface="Arial" panose="020B0604020202020204" pitchFamily="34" charset="0"/>
              </a:rPr>
              <a:t>initial</a:t>
            </a:r>
          </a:p>
          <a:p>
            <a:pPr>
              <a:lnSpc>
                <a:spcPct val="120000"/>
              </a:lnSpc>
            </a:pPr>
            <a:r>
              <a:rPr lang="en-US" altLang="zh-CN" sz="2200" b="1" dirty="0" smtClean="0">
                <a:latin typeface="Arial" panose="020B0604020202020204" pitchFamily="34" charset="0"/>
                <a:cs typeface="Arial" panose="020B0604020202020204" pitchFamily="34" charset="0"/>
              </a:rPr>
              <a:t>begin</a:t>
            </a:r>
          </a:p>
          <a:p>
            <a:pPr>
              <a:lnSpc>
                <a:spcPct val="120000"/>
              </a:lnSpc>
            </a:pPr>
            <a:r>
              <a:rPr lang="en-US" altLang="zh-CN" sz="2200" dirty="0" smtClean="0">
                <a:latin typeface="Arial" panose="020B0604020202020204" pitchFamily="34" charset="0"/>
                <a:cs typeface="Arial" panose="020B0604020202020204" pitchFamily="34" charset="0"/>
              </a:rPr>
              <a:t>           x = 1’b0;  </a:t>
            </a:r>
            <a:r>
              <a:rPr lang="en-US" altLang="zh-CN" sz="2200" dirty="0" smtClean="0">
                <a:solidFill>
                  <a:schemeClr val="bg1">
                    <a:lumMod val="50000"/>
                  </a:schemeClr>
                </a:solidFill>
                <a:latin typeface="Arial" panose="020B0604020202020204" pitchFamily="34" charset="0"/>
                <a:cs typeface="Arial" panose="020B0604020202020204" pitchFamily="34" charset="0"/>
              </a:rPr>
              <a:t>//</a:t>
            </a:r>
            <a:r>
              <a:rPr lang="zh-CN" altLang="en-US" sz="2200" dirty="0" smtClean="0">
                <a:solidFill>
                  <a:schemeClr val="bg1">
                    <a:lumMod val="50000"/>
                  </a:schemeClr>
                </a:solidFill>
                <a:latin typeface="Arial" panose="020B0604020202020204" pitchFamily="34" charset="0"/>
                <a:cs typeface="Arial" panose="020B0604020202020204" pitchFamily="34" charset="0"/>
              </a:rPr>
              <a:t>在仿真时刻 </a:t>
            </a:r>
            <a:r>
              <a:rPr lang="en-US" altLang="zh-CN" sz="2200" dirty="0" smtClean="0">
                <a:solidFill>
                  <a:schemeClr val="bg1">
                    <a:lumMod val="50000"/>
                  </a:schemeClr>
                </a:solidFill>
                <a:latin typeface="Arial" panose="020B0604020202020204" pitchFamily="34" charset="0"/>
                <a:cs typeface="Arial" panose="020B0604020202020204" pitchFamily="34" charset="0"/>
              </a:rPr>
              <a:t>0</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solidFill>
                <a:schemeClr val="bg1">
                  <a:lumMod val="50000"/>
                </a:schemeClr>
              </a:solidFill>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#5    y = 1’b1;  </a:t>
            </a:r>
            <a:r>
              <a:rPr lang="en-US" altLang="zh-CN" sz="2200" dirty="0" smtClean="0">
                <a:solidFill>
                  <a:schemeClr val="bg1">
                    <a:lumMod val="50000"/>
                  </a:schemeClr>
                </a:solidFill>
                <a:latin typeface="Arial" panose="020B0604020202020204" pitchFamily="34" charset="0"/>
                <a:cs typeface="Arial" panose="020B0604020202020204" pitchFamily="34" charset="0"/>
              </a:rPr>
              <a:t>//</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 </a:t>
            </a:r>
            <a:r>
              <a:rPr lang="en-US" altLang="zh-CN" sz="2200" dirty="0" smtClean="0">
                <a:solidFill>
                  <a:schemeClr val="bg1">
                    <a:lumMod val="50000"/>
                  </a:schemeClr>
                </a:solidFill>
                <a:latin typeface="Arial" panose="020B0604020202020204" pitchFamily="34" charset="0"/>
                <a:cs typeface="Arial" panose="020B0604020202020204" pitchFamily="34" charset="0"/>
              </a:rPr>
              <a:t>5</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#10  z = {x, y};</a:t>
            </a:r>
            <a:r>
              <a:rPr lang="en-US" altLang="zh-CN" sz="2200" dirty="0">
                <a:solidFill>
                  <a:schemeClr val="bg1">
                    <a:lumMod val="50000"/>
                  </a:schemeClr>
                </a:solidFill>
                <a:latin typeface="Arial" panose="020B0604020202020204" pitchFamily="34" charset="0"/>
                <a:cs typeface="Arial" panose="020B0604020202020204" pitchFamily="34" charset="0"/>
              </a:rPr>
              <a:t> //</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a:t>
            </a:r>
            <a:r>
              <a:rPr lang="en-US" altLang="zh-CN" sz="2200" dirty="0" smtClean="0">
                <a:solidFill>
                  <a:schemeClr val="bg1">
                    <a:lumMod val="50000"/>
                  </a:schemeClr>
                </a:solidFill>
                <a:latin typeface="Arial" panose="020B0604020202020204" pitchFamily="34" charset="0"/>
                <a:cs typeface="Arial" panose="020B0604020202020204" pitchFamily="34" charset="0"/>
              </a:rPr>
              <a:t>15</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#20  w = {</a:t>
            </a:r>
            <a:r>
              <a:rPr lang="en-US" altLang="zh-CN" sz="2200" dirty="0" err="1" smtClean="0">
                <a:latin typeface="Arial" panose="020B0604020202020204" pitchFamily="34" charset="0"/>
                <a:cs typeface="Arial" panose="020B0604020202020204" pitchFamily="34" charset="0"/>
              </a:rPr>
              <a:t>y,x</a:t>
            </a:r>
            <a:r>
              <a:rPr lang="en-US" altLang="zh-CN" sz="2200" dirty="0" smtClean="0">
                <a:latin typeface="Arial" panose="020B0604020202020204" pitchFamily="34" charset="0"/>
                <a:cs typeface="Arial" panose="020B0604020202020204" pitchFamily="34" charset="0"/>
              </a:rPr>
              <a:t>};</a:t>
            </a:r>
            <a:r>
              <a:rPr lang="en-US" altLang="zh-CN" sz="2200" dirty="0">
                <a:solidFill>
                  <a:schemeClr val="bg1">
                    <a:lumMod val="50000"/>
                  </a:schemeClr>
                </a:solidFill>
                <a:latin typeface="Arial" panose="020B0604020202020204" pitchFamily="34" charset="0"/>
                <a:cs typeface="Arial" panose="020B0604020202020204" pitchFamily="34" charset="0"/>
              </a:rPr>
              <a:t> //</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a:t>
            </a:r>
            <a:r>
              <a:rPr lang="en-US" altLang="zh-CN" sz="2200" dirty="0" smtClean="0">
                <a:solidFill>
                  <a:schemeClr val="bg1">
                    <a:lumMod val="50000"/>
                  </a:schemeClr>
                </a:solidFill>
                <a:latin typeface="Arial" panose="020B0604020202020204" pitchFamily="34" charset="0"/>
                <a:cs typeface="Arial" panose="020B0604020202020204" pitchFamily="34" charset="0"/>
              </a:rPr>
              <a:t>35</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b="1" dirty="0" smtClean="0">
                <a:latin typeface="Arial" panose="020B0604020202020204" pitchFamily="34" charset="0"/>
                <a:cs typeface="Arial" panose="020B0604020202020204" pitchFamily="34" charset="0"/>
              </a:rPr>
              <a:t>end</a:t>
            </a:r>
            <a:endParaRPr lang="zh-CN" alt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836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42</a:t>
            </a:fld>
            <a:endParaRPr lang="en-US" altLang="zh-CN"/>
          </a:p>
        </p:txBody>
      </p:sp>
      <p:sp>
        <p:nvSpPr>
          <p:cNvPr id="4" name="标题 3"/>
          <p:cNvSpPr>
            <a:spLocks noGrp="1"/>
          </p:cNvSpPr>
          <p:nvPr>
            <p:ph type="title"/>
          </p:nvPr>
        </p:nvSpPr>
        <p:spPr/>
        <p:txBody>
          <a:bodyPr/>
          <a:lstStyle/>
          <a:p>
            <a:r>
              <a:rPr lang="zh-CN" altLang="en-US" dirty="0">
                <a:latin typeface="Arial" panose="020B0604020202020204" pitchFamily="34" charset="0"/>
              </a:rPr>
              <a:t>块</a:t>
            </a:r>
            <a:r>
              <a:rPr lang="zh-CN" altLang="en-US" dirty="0" smtClean="0">
                <a:latin typeface="Arial" panose="020B0604020202020204" pitchFamily="34" charset="0"/>
              </a:rPr>
              <a:t>语句 </a:t>
            </a:r>
            <a:r>
              <a:rPr lang="en-US" altLang="zh-CN" dirty="0" smtClean="0">
                <a:latin typeface="Arial" panose="020B0604020202020204" pitchFamily="34" charset="0"/>
              </a:rPr>
              <a:t>2</a:t>
            </a:r>
            <a:endParaRPr lang="zh-CN" altLang="en-US" dirty="0"/>
          </a:p>
        </p:txBody>
      </p:sp>
      <p:sp>
        <p:nvSpPr>
          <p:cNvPr id="6" name="文本框 5"/>
          <p:cNvSpPr txBox="1"/>
          <p:nvPr/>
        </p:nvSpPr>
        <p:spPr>
          <a:xfrm>
            <a:off x="107504" y="980728"/>
            <a:ext cx="8712968" cy="1754326"/>
          </a:xfrm>
          <a:prstGeom prst="rect">
            <a:avLst/>
          </a:prstGeom>
          <a:noFill/>
          <a:ln>
            <a:noFill/>
          </a:ln>
        </p:spPr>
        <p:txBody>
          <a:bodyPr wrap="square" rtlCol="0">
            <a:spAutoFit/>
          </a:bodyPr>
          <a:lstStyle/>
          <a:p>
            <a:pPr marL="457200" indent="-457200">
              <a:lnSpc>
                <a:spcPct val="120000"/>
              </a:lnSpc>
              <a:buFont typeface="+mj-ea"/>
              <a:buAutoNum type="circleNumDbPlain" startAt="2"/>
            </a:pPr>
            <a:r>
              <a:rPr lang="zh-CN" altLang="en-US" b="1" dirty="0" smtClean="0">
                <a:latin typeface="+mn-ea"/>
                <a:ea typeface="+mn-ea"/>
              </a:rPr>
              <a:t>并行块</a:t>
            </a:r>
            <a:r>
              <a:rPr lang="zh-CN" altLang="en-US" dirty="0" smtClean="0">
                <a:latin typeface="+mn-ea"/>
                <a:ea typeface="+mn-ea"/>
              </a:rPr>
              <a:t>：</a:t>
            </a:r>
            <a:r>
              <a:rPr lang="en-US" altLang="zh-CN" b="1" dirty="0" smtClean="0">
                <a:solidFill>
                  <a:srgbClr val="0070C0"/>
                </a:solidFill>
                <a:latin typeface="+mn-ea"/>
                <a:ea typeface="+mn-ea"/>
              </a:rPr>
              <a:t>fork</a:t>
            </a:r>
            <a:r>
              <a:rPr lang="en-US" altLang="zh-CN" dirty="0" smtClean="0">
                <a:latin typeface="+mn-ea"/>
                <a:ea typeface="+mn-ea"/>
              </a:rPr>
              <a:t>-</a:t>
            </a:r>
            <a:r>
              <a:rPr lang="en-US" altLang="zh-CN" b="1" dirty="0" smtClean="0">
                <a:solidFill>
                  <a:srgbClr val="0070C0"/>
                </a:solidFill>
                <a:latin typeface="+mn-ea"/>
                <a:ea typeface="+mn-ea"/>
              </a:rPr>
              <a:t>join</a:t>
            </a:r>
          </a:p>
          <a:p>
            <a:pPr marL="914400" lvl="1" indent="-457200">
              <a:lnSpc>
                <a:spcPct val="120000"/>
              </a:lnSpc>
              <a:buFont typeface="Arial" panose="020B0604020202020204" pitchFamily="34" charset="0"/>
              <a:buChar char="•"/>
            </a:pPr>
            <a:r>
              <a:rPr lang="zh-CN" altLang="en-US" sz="2200" dirty="0" smtClean="0">
                <a:latin typeface="+mn-ea"/>
                <a:ea typeface="+mn-ea"/>
              </a:rPr>
              <a:t>块内语句并发执行</a:t>
            </a:r>
            <a:r>
              <a:rPr lang="en-US" altLang="zh-CN" sz="2200" dirty="0" smtClean="0">
                <a:latin typeface="+mn-ea"/>
                <a:ea typeface="+mn-ea"/>
              </a:rPr>
              <a:t>(</a:t>
            </a:r>
            <a:r>
              <a:rPr lang="zh-CN" altLang="en-US" sz="2200" dirty="0" smtClean="0">
                <a:latin typeface="+mn-ea"/>
                <a:ea typeface="+mn-ea"/>
              </a:rPr>
              <a:t>与书写顺序无关</a:t>
            </a:r>
            <a:r>
              <a:rPr lang="en-US" altLang="zh-CN" sz="2200" dirty="0" smtClean="0">
                <a:latin typeface="+mn-ea"/>
                <a:ea typeface="+mn-ea"/>
              </a:rPr>
              <a:t>);</a:t>
            </a:r>
          </a:p>
          <a:p>
            <a:pPr marL="914400" lvl="1" indent="-457200">
              <a:lnSpc>
                <a:spcPct val="120000"/>
              </a:lnSpc>
              <a:buFont typeface="Arial" panose="020B0604020202020204" pitchFamily="34" charset="0"/>
              <a:buChar char="•"/>
            </a:pPr>
            <a:r>
              <a:rPr lang="zh-CN" altLang="en-US" sz="2200" dirty="0" smtClean="0">
                <a:latin typeface="+mn-ea"/>
                <a:ea typeface="+mn-ea"/>
              </a:rPr>
              <a:t>语句执行顺序由各自语句内延迟决定；</a:t>
            </a:r>
            <a:endParaRPr lang="en-US" altLang="zh-CN" sz="2200" dirty="0" smtClean="0">
              <a:latin typeface="+mn-ea"/>
              <a:ea typeface="+mn-ea"/>
            </a:endParaRPr>
          </a:p>
          <a:p>
            <a:pPr marL="914400" lvl="1" indent="-457200">
              <a:lnSpc>
                <a:spcPct val="120000"/>
              </a:lnSpc>
              <a:buFont typeface="Arial" panose="020B0604020202020204" pitchFamily="34" charset="0"/>
              <a:buChar char="•"/>
            </a:pPr>
            <a:r>
              <a:rPr lang="zh-CN" altLang="en-US" sz="2200" dirty="0" smtClean="0">
                <a:latin typeface="+mn-ea"/>
                <a:ea typeface="+mn-ea"/>
              </a:rPr>
              <a:t>语句中的延迟是相对于块语句开始执行的时刻。</a:t>
            </a:r>
            <a:endParaRPr lang="zh-CN" altLang="en-US" sz="2200" dirty="0">
              <a:latin typeface="+mn-ea"/>
              <a:ea typeface="+mn-ea"/>
            </a:endParaRPr>
          </a:p>
        </p:txBody>
      </p:sp>
      <p:sp>
        <p:nvSpPr>
          <p:cNvPr id="2" name="文本框 1"/>
          <p:cNvSpPr txBox="1"/>
          <p:nvPr/>
        </p:nvSpPr>
        <p:spPr>
          <a:xfrm>
            <a:off x="5220072" y="2636912"/>
            <a:ext cx="3863558" cy="4043158"/>
          </a:xfrm>
          <a:prstGeom prst="rect">
            <a:avLst/>
          </a:prstGeom>
          <a:noFill/>
          <a:ln>
            <a:solidFill>
              <a:schemeClr val="bg1">
                <a:lumMod val="65000"/>
              </a:schemeClr>
            </a:solidFill>
          </a:ln>
        </p:spPr>
        <p:txBody>
          <a:bodyPr wrap="none" rtlCol="0">
            <a:spAutoFit/>
          </a:bodyPr>
          <a:lstStyle/>
          <a:p>
            <a:pPr>
              <a:lnSpc>
                <a:spcPct val="120000"/>
              </a:lnSpc>
            </a:pPr>
            <a:r>
              <a:rPr lang="en-US" altLang="zh-CN" sz="1800" b="1" dirty="0" smtClean="0">
                <a:solidFill>
                  <a:schemeClr val="bg1">
                    <a:lumMod val="50000"/>
                  </a:schemeClr>
                </a:solidFill>
                <a:latin typeface="Arial" panose="020B0604020202020204" pitchFamily="34" charset="0"/>
                <a:cs typeface="Arial" panose="020B0604020202020204" pitchFamily="34" charset="0"/>
              </a:rPr>
              <a:t>// </a:t>
            </a:r>
            <a:r>
              <a:rPr lang="zh-CN" altLang="en-US" sz="1800" b="1" dirty="0" smtClean="0">
                <a:solidFill>
                  <a:schemeClr val="bg1">
                    <a:lumMod val="50000"/>
                  </a:schemeClr>
                </a:solidFill>
                <a:latin typeface="Arial" panose="020B0604020202020204" pitchFamily="34" charset="0"/>
                <a:cs typeface="Arial" panose="020B0604020202020204" pitchFamily="34" charset="0"/>
              </a:rPr>
              <a:t>故意引入竞争，结果依赖于仿真器</a:t>
            </a:r>
            <a:endParaRPr lang="en-US" altLang="zh-CN" sz="2000" b="1" dirty="0" smtClean="0">
              <a:solidFill>
                <a:schemeClr val="bg1">
                  <a:lumMod val="50000"/>
                </a:schemeClr>
              </a:solidFill>
              <a:latin typeface="Arial" panose="020B0604020202020204" pitchFamily="34" charset="0"/>
              <a:cs typeface="Arial" panose="020B0604020202020204" pitchFamily="34" charset="0"/>
            </a:endParaRPr>
          </a:p>
          <a:p>
            <a:pPr>
              <a:lnSpc>
                <a:spcPct val="120000"/>
              </a:lnSpc>
            </a:pPr>
            <a:r>
              <a:rPr lang="en-US" altLang="zh-CN" sz="2100" b="1" dirty="0" err="1" smtClean="0">
                <a:latin typeface="Arial" panose="020B0604020202020204" pitchFamily="34" charset="0"/>
                <a:cs typeface="Arial" panose="020B0604020202020204" pitchFamily="34" charset="0"/>
              </a:rPr>
              <a:t>reg</a:t>
            </a:r>
            <a:r>
              <a:rPr lang="en-US" altLang="zh-CN" sz="2100" dirty="0" smtClean="0">
                <a:latin typeface="Arial" panose="020B0604020202020204" pitchFamily="34" charset="0"/>
                <a:cs typeface="Arial" panose="020B0604020202020204" pitchFamily="34" charset="0"/>
              </a:rPr>
              <a:t> x, y;</a:t>
            </a:r>
          </a:p>
          <a:p>
            <a:pPr>
              <a:lnSpc>
                <a:spcPct val="120000"/>
              </a:lnSpc>
            </a:pPr>
            <a:r>
              <a:rPr lang="en-US" altLang="zh-CN" sz="2100" b="1" dirty="0" err="1" smtClean="0">
                <a:latin typeface="Arial" panose="020B0604020202020204" pitchFamily="34" charset="0"/>
                <a:cs typeface="Arial" panose="020B0604020202020204" pitchFamily="34" charset="0"/>
              </a:rPr>
              <a:t>reg</a:t>
            </a:r>
            <a:r>
              <a:rPr lang="en-US" altLang="zh-CN" sz="2100" dirty="0" smtClean="0">
                <a:latin typeface="Arial" panose="020B0604020202020204" pitchFamily="34" charset="0"/>
                <a:cs typeface="Arial" panose="020B0604020202020204" pitchFamily="34" charset="0"/>
              </a:rPr>
              <a:t> [1:0]  z, w;</a:t>
            </a:r>
          </a:p>
          <a:p>
            <a:pPr>
              <a:lnSpc>
                <a:spcPct val="120000"/>
              </a:lnSpc>
              <a:spcBef>
                <a:spcPts val="1000"/>
              </a:spcBef>
            </a:pPr>
            <a:r>
              <a:rPr lang="en-US" altLang="zh-CN" sz="2100" b="1" dirty="0" smtClean="0">
                <a:latin typeface="Arial" panose="020B0604020202020204" pitchFamily="34" charset="0"/>
                <a:cs typeface="Arial" panose="020B0604020202020204" pitchFamily="34" charset="0"/>
              </a:rPr>
              <a:t>initial</a:t>
            </a:r>
          </a:p>
          <a:p>
            <a:pPr>
              <a:lnSpc>
                <a:spcPct val="120000"/>
              </a:lnSpc>
            </a:pPr>
            <a:r>
              <a:rPr lang="en-US" altLang="zh-CN" sz="2100" b="1" dirty="0" smtClean="0">
                <a:solidFill>
                  <a:srgbClr val="FF0000"/>
                </a:solidFill>
                <a:latin typeface="Arial" panose="020B0604020202020204" pitchFamily="34" charset="0"/>
                <a:cs typeface="Arial" panose="020B0604020202020204" pitchFamily="34" charset="0"/>
              </a:rPr>
              <a:t>fork</a:t>
            </a:r>
          </a:p>
          <a:p>
            <a:pPr>
              <a:lnSpc>
                <a:spcPct val="120000"/>
              </a:lnSpc>
            </a:pPr>
            <a:r>
              <a:rPr lang="en-US" altLang="zh-CN" sz="2100" dirty="0" smtClean="0">
                <a:latin typeface="Arial" panose="020B0604020202020204" pitchFamily="34" charset="0"/>
                <a:cs typeface="Arial" panose="020B0604020202020204" pitchFamily="34" charset="0"/>
              </a:rPr>
              <a:t>   x = 1’b0;</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y = 1’b1;</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z = {x, y};</a:t>
            </a:r>
          </a:p>
          <a:p>
            <a:pPr>
              <a:lnSpc>
                <a:spcPct val="120000"/>
              </a:lnSpc>
            </a:pPr>
            <a:r>
              <a:rPr lang="en-US" altLang="zh-CN" sz="2100" dirty="0">
                <a:latin typeface="Arial" panose="020B0604020202020204" pitchFamily="34" charset="0"/>
                <a:cs typeface="Arial" panose="020B0604020202020204" pitchFamily="34" charset="0"/>
              </a:rPr>
              <a:t> </a:t>
            </a:r>
            <a:r>
              <a:rPr lang="en-US" altLang="zh-CN" sz="2100" dirty="0" smtClean="0">
                <a:latin typeface="Arial" panose="020B0604020202020204" pitchFamily="34" charset="0"/>
                <a:cs typeface="Arial" panose="020B0604020202020204" pitchFamily="34" charset="0"/>
              </a:rPr>
              <a:t>  w = {</a:t>
            </a:r>
            <a:r>
              <a:rPr lang="en-US" altLang="zh-CN" sz="2100" dirty="0" err="1" smtClean="0">
                <a:latin typeface="Arial" panose="020B0604020202020204" pitchFamily="34" charset="0"/>
                <a:cs typeface="Arial" panose="020B0604020202020204" pitchFamily="34" charset="0"/>
              </a:rPr>
              <a:t>y,x</a:t>
            </a:r>
            <a:r>
              <a:rPr lang="en-US" altLang="zh-CN" sz="2100" dirty="0" smtClean="0">
                <a:latin typeface="Arial" panose="020B0604020202020204" pitchFamily="34" charset="0"/>
                <a:cs typeface="Arial" panose="020B0604020202020204" pitchFamily="34" charset="0"/>
              </a:rPr>
              <a:t>};</a:t>
            </a:r>
          </a:p>
          <a:p>
            <a:pPr>
              <a:lnSpc>
                <a:spcPct val="120000"/>
              </a:lnSpc>
            </a:pPr>
            <a:r>
              <a:rPr lang="en-US" altLang="zh-CN" sz="2100" b="1" dirty="0" smtClean="0">
                <a:solidFill>
                  <a:srgbClr val="FF0000"/>
                </a:solidFill>
                <a:latin typeface="Arial" panose="020B0604020202020204" pitchFamily="34" charset="0"/>
                <a:cs typeface="Arial" panose="020B0604020202020204" pitchFamily="34" charset="0"/>
              </a:rPr>
              <a:t>join</a:t>
            </a:r>
            <a:endParaRPr lang="zh-CN" altLang="en-US" sz="2100" b="1" dirty="0">
              <a:solidFill>
                <a:srgbClr val="FF0000"/>
              </a:solidFill>
              <a:latin typeface="Arial" panose="020B0604020202020204" pitchFamily="34" charset="0"/>
              <a:cs typeface="Arial" panose="020B0604020202020204" pitchFamily="34" charset="0"/>
            </a:endParaRPr>
          </a:p>
        </p:txBody>
      </p:sp>
      <p:sp>
        <p:nvSpPr>
          <p:cNvPr id="8" name="文本框 7"/>
          <p:cNvSpPr txBox="1"/>
          <p:nvPr/>
        </p:nvSpPr>
        <p:spPr>
          <a:xfrm>
            <a:off x="179512" y="2807062"/>
            <a:ext cx="4743606" cy="3876959"/>
          </a:xfrm>
          <a:prstGeom prst="rect">
            <a:avLst/>
          </a:prstGeom>
          <a:noFill/>
          <a:ln>
            <a:solidFill>
              <a:schemeClr val="bg1">
                <a:lumMod val="65000"/>
              </a:schemeClr>
            </a:solidFill>
          </a:ln>
        </p:spPr>
        <p:txBody>
          <a:bodyPr wrap="none" rtlCol="0">
            <a:spAutoFit/>
          </a:bodyPr>
          <a:lstStyle/>
          <a:p>
            <a:pPr>
              <a:lnSpc>
                <a:spcPct val="120000"/>
              </a:lnSpc>
            </a:pPr>
            <a:r>
              <a:rPr lang="en-US" altLang="zh-CN" sz="2200" b="1" dirty="0" err="1" smtClean="0">
                <a:latin typeface="Arial" panose="020B0604020202020204" pitchFamily="34" charset="0"/>
                <a:cs typeface="Arial" panose="020B0604020202020204" pitchFamily="34" charset="0"/>
              </a:rPr>
              <a:t>reg</a:t>
            </a:r>
            <a:r>
              <a:rPr lang="en-US" altLang="zh-CN" sz="2200" dirty="0" smtClean="0">
                <a:latin typeface="Arial" panose="020B0604020202020204" pitchFamily="34" charset="0"/>
                <a:cs typeface="Arial" panose="020B0604020202020204" pitchFamily="34" charset="0"/>
              </a:rPr>
              <a:t> x, y;</a:t>
            </a:r>
          </a:p>
          <a:p>
            <a:pPr>
              <a:lnSpc>
                <a:spcPct val="120000"/>
              </a:lnSpc>
            </a:pPr>
            <a:r>
              <a:rPr lang="en-US" altLang="zh-CN" sz="2200" b="1" dirty="0" err="1" smtClean="0">
                <a:latin typeface="Arial" panose="020B0604020202020204" pitchFamily="34" charset="0"/>
                <a:cs typeface="Arial" panose="020B0604020202020204" pitchFamily="34" charset="0"/>
              </a:rPr>
              <a:t>reg</a:t>
            </a:r>
            <a:r>
              <a:rPr lang="en-US" altLang="zh-CN" sz="2200" dirty="0" smtClean="0">
                <a:latin typeface="Arial" panose="020B0604020202020204" pitchFamily="34" charset="0"/>
                <a:cs typeface="Arial" panose="020B0604020202020204" pitchFamily="34" charset="0"/>
              </a:rPr>
              <a:t> [1:0]  z, w;</a:t>
            </a:r>
          </a:p>
          <a:p>
            <a:pPr>
              <a:lnSpc>
                <a:spcPct val="120000"/>
              </a:lnSpc>
              <a:spcBef>
                <a:spcPts val="1000"/>
              </a:spcBef>
            </a:pPr>
            <a:r>
              <a:rPr lang="en-US" altLang="zh-CN" sz="2200" b="1" dirty="0" smtClean="0">
                <a:latin typeface="Arial" panose="020B0604020202020204" pitchFamily="34" charset="0"/>
                <a:cs typeface="Arial" panose="020B0604020202020204" pitchFamily="34" charset="0"/>
              </a:rPr>
              <a:t>initial</a:t>
            </a:r>
          </a:p>
          <a:p>
            <a:pPr>
              <a:lnSpc>
                <a:spcPct val="120000"/>
              </a:lnSpc>
            </a:pPr>
            <a:r>
              <a:rPr lang="en-US" altLang="zh-CN" sz="2200" b="1" dirty="0" smtClean="0">
                <a:solidFill>
                  <a:srgbClr val="FF0000"/>
                </a:solidFill>
                <a:latin typeface="Arial" panose="020B0604020202020204" pitchFamily="34" charset="0"/>
                <a:cs typeface="Arial" panose="020B0604020202020204" pitchFamily="34" charset="0"/>
              </a:rPr>
              <a:t>fork</a:t>
            </a:r>
          </a:p>
          <a:p>
            <a:pPr>
              <a:lnSpc>
                <a:spcPct val="120000"/>
              </a:lnSpc>
            </a:pPr>
            <a:r>
              <a:rPr lang="en-US" altLang="zh-CN" sz="2200" dirty="0" smtClean="0">
                <a:latin typeface="Arial" panose="020B0604020202020204" pitchFamily="34" charset="0"/>
                <a:cs typeface="Arial" panose="020B0604020202020204" pitchFamily="34" charset="0"/>
              </a:rPr>
              <a:t>           x = 1’b0;  </a:t>
            </a:r>
            <a:r>
              <a:rPr lang="en-US" altLang="zh-CN" sz="2200" dirty="0" smtClean="0">
                <a:solidFill>
                  <a:schemeClr val="bg1">
                    <a:lumMod val="50000"/>
                  </a:schemeClr>
                </a:solidFill>
                <a:latin typeface="Arial" panose="020B0604020202020204" pitchFamily="34" charset="0"/>
                <a:cs typeface="Arial" panose="020B0604020202020204" pitchFamily="34" charset="0"/>
              </a:rPr>
              <a:t>//</a:t>
            </a:r>
            <a:r>
              <a:rPr lang="zh-CN" altLang="en-US" sz="2200" dirty="0" smtClean="0">
                <a:solidFill>
                  <a:schemeClr val="bg1">
                    <a:lumMod val="50000"/>
                  </a:schemeClr>
                </a:solidFill>
                <a:latin typeface="Arial" panose="020B0604020202020204" pitchFamily="34" charset="0"/>
                <a:cs typeface="Arial" panose="020B0604020202020204" pitchFamily="34" charset="0"/>
              </a:rPr>
              <a:t>在仿真时刻 </a:t>
            </a:r>
            <a:r>
              <a:rPr lang="en-US" altLang="zh-CN" sz="2200" dirty="0" smtClean="0">
                <a:solidFill>
                  <a:schemeClr val="bg1">
                    <a:lumMod val="50000"/>
                  </a:schemeClr>
                </a:solidFill>
                <a:latin typeface="Arial" panose="020B0604020202020204" pitchFamily="34" charset="0"/>
                <a:cs typeface="Arial" panose="020B0604020202020204" pitchFamily="34" charset="0"/>
              </a:rPr>
              <a:t>0</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solidFill>
                <a:schemeClr val="bg1">
                  <a:lumMod val="50000"/>
                </a:schemeClr>
              </a:solidFill>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#5    y = 1’b1;  </a:t>
            </a:r>
            <a:r>
              <a:rPr lang="en-US" altLang="zh-CN" sz="2200" dirty="0" smtClean="0">
                <a:solidFill>
                  <a:schemeClr val="bg1">
                    <a:lumMod val="50000"/>
                  </a:schemeClr>
                </a:solidFill>
                <a:latin typeface="Arial" panose="020B0604020202020204" pitchFamily="34" charset="0"/>
                <a:cs typeface="Arial" panose="020B0604020202020204" pitchFamily="34" charset="0"/>
              </a:rPr>
              <a:t>//</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 </a:t>
            </a:r>
            <a:r>
              <a:rPr lang="en-US" altLang="zh-CN" sz="2200" dirty="0" smtClean="0">
                <a:solidFill>
                  <a:schemeClr val="bg1">
                    <a:lumMod val="50000"/>
                  </a:schemeClr>
                </a:solidFill>
                <a:latin typeface="Arial" panose="020B0604020202020204" pitchFamily="34" charset="0"/>
                <a:cs typeface="Arial" panose="020B0604020202020204" pitchFamily="34" charset="0"/>
              </a:rPr>
              <a:t>5</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#10  z = {x, y};</a:t>
            </a:r>
            <a:r>
              <a:rPr lang="en-US" altLang="zh-CN" sz="2200" dirty="0">
                <a:solidFill>
                  <a:schemeClr val="bg1">
                    <a:lumMod val="50000"/>
                  </a:schemeClr>
                </a:solidFill>
                <a:latin typeface="Arial" panose="020B0604020202020204" pitchFamily="34" charset="0"/>
                <a:cs typeface="Arial" panose="020B0604020202020204" pitchFamily="34" charset="0"/>
              </a:rPr>
              <a:t> //</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a:t>
            </a:r>
            <a:r>
              <a:rPr lang="en-US" altLang="zh-CN" sz="2200" dirty="0" smtClean="0">
                <a:solidFill>
                  <a:schemeClr val="bg1">
                    <a:lumMod val="50000"/>
                  </a:schemeClr>
                </a:solidFill>
                <a:latin typeface="Arial" panose="020B0604020202020204" pitchFamily="34" charset="0"/>
                <a:cs typeface="Arial" panose="020B0604020202020204" pitchFamily="34" charset="0"/>
              </a:rPr>
              <a:t>10</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dirty="0">
                <a:latin typeface="Arial" panose="020B0604020202020204" pitchFamily="34" charset="0"/>
                <a:cs typeface="Arial" panose="020B0604020202020204" pitchFamily="34" charset="0"/>
              </a:rPr>
              <a:t> </a:t>
            </a:r>
            <a:r>
              <a:rPr lang="en-US" altLang="zh-CN" sz="2200" dirty="0" smtClean="0">
                <a:latin typeface="Arial" panose="020B0604020202020204" pitchFamily="34" charset="0"/>
                <a:cs typeface="Arial" panose="020B0604020202020204" pitchFamily="34" charset="0"/>
              </a:rPr>
              <a:t>  #20  w = {</a:t>
            </a:r>
            <a:r>
              <a:rPr lang="en-US" altLang="zh-CN" sz="2200" dirty="0" err="1" smtClean="0">
                <a:latin typeface="Arial" panose="020B0604020202020204" pitchFamily="34" charset="0"/>
                <a:cs typeface="Arial" panose="020B0604020202020204" pitchFamily="34" charset="0"/>
              </a:rPr>
              <a:t>y,x</a:t>
            </a:r>
            <a:r>
              <a:rPr lang="en-US" altLang="zh-CN" sz="2200" dirty="0" smtClean="0">
                <a:latin typeface="Arial" panose="020B0604020202020204" pitchFamily="34" charset="0"/>
                <a:cs typeface="Arial" panose="020B0604020202020204" pitchFamily="34" charset="0"/>
              </a:rPr>
              <a:t>};</a:t>
            </a:r>
            <a:r>
              <a:rPr lang="en-US" altLang="zh-CN" sz="2200" dirty="0">
                <a:solidFill>
                  <a:schemeClr val="bg1">
                    <a:lumMod val="50000"/>
                  </a:schemeClr>
                </a:solidFill>
                <a:latin typeface="Arial" panose="020B0604020202020204" pitchFamily="34" charset="0"/>
                <a:cs typeface="Arial" panose="020B0604020202020204" pitchFamily="34" charset="0"/>
              </a:rPr>
              <a:t> //</a:t>
            </a:r>
            <a:r>
              <a:rPr lang="zh-CN" altLang="en-US" sz="2200" dirty="0">
                <a:solidFill>
                  <a:schemeClr val="bg1">
                    <a:lumMod val="50000"/>
                  </a:schemeClr>
                </a:solidFill>
                <a:latin typeface="Arial" panose="020B0604020202020204" pitchFamily="34" charset="0"/>
                <a:cs typeface="Arial" panose="020B0604020202020204" pitchFamily="34" charset="0"/>
              </a:rPr>
              <a:t>在仿真</a:t>
            </a:r>
            <a:r>
              <a:rPr lang="zh-CN" altLang="en-US" sz="2200" dirty="0" smtClean="0">
                <a:solidFill>
                  <a:schemeClr val="bg1">
                    <a:lumMod val="50000"/>
                  </a:schemeClr>
                </a:solidFill>
                <a:latin typeface="Arial" panose="020B0604020202020204" pitchFamily="34" charset="0"/>
                <a:cs typeface="Arial" panose="020B0604020202020204" pitchFamily="34" charset="0"/>
              </a:rPr>
              <a:t>时刻</a:t>
            </a:r>
            <a:r>
              <a:rPr lang="en-US" altLang="zh-CN" sz="2200" dirty="0" smtClean="0">
                <a:solidFill>
                  <a:schemeClr val="bg1">
                    <a:lumMod val="50000"/>
                  </a:schemeClr>
                </a:solidFill>
                <a:latin typeface="Arial" panose="020B0604020202020204" pitchFamily="34" charset="0"/>
                <a:cs typeface="Arial" panose="020B0604020202020204" pitchFamily="34" charset="0"/>
              </a:rPr>
              <a:t>20</a:t>
            </a:r>
            <a:r>
              <a:rPr lang="zh-CN" altLang="en-US" sz="2200" dirty="0" smtClean="0">
                <a:solidFill>
                  <a:schemeClr val="bg1">
                    <a:lumMod val="50000"/>
                  </a:schemeClr>
                </a:solidFill>
                <a:latin typeface="Arial" panose="020B0604020202020204" pitchFamily="34" charset="0"/>
                <a:cs typeface="Arial" panose="020B0604020202020204" pitchFamily="34" charset="0"/>
              </a:rPr>
              <a:t>完成</a:t>
            </a:r>
            <a:endParaRPr lang="en-US" altLang="zh-CN" sz="2200" dirty="0" smtClean="0">
              <a:latin typeface="Arial" panose="020B0604020202020204" pitchFamily="34" charset="0"/>
              <a:cs typeface="Arial" panose="020B0604020202020204" pitchFamily="34" charset="0"/>
            </a:endParaRPr>
          </a:p>
          <a:p>
            <a:pPr>
              <a:lnSpc>
                <a:spcPct val="120000"/>
              </a:lnSpc>
            </a:pPr>
            <a:r>
              <a:rPr lang="en-US" altLang="zh-CN" sz="2200" b="1" dirty="0" smtClean="0">
                <a:solidFill>
                  <a:srgbClr val="FF0000"/>
                </a:solidFill>
                <a:latin typeface="Arial" panose="020B0604020202020204" pitchFamily="34" charset="0"/>
                <a:cs typeface="Arial" panose="020B0604020202020204" pitchFamily="34" charset="0"/>
              </a:rPr>
              <a:t>join</a:t>
            </a:r>
            <a:endParaRPr lang="zh-CN" altLang="en-US" sz="22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782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43</a:t>
            </a:fld>
            <a:endParaRPr lang="en-US" altLang="zh-CN"/>
          </a:p>
        </p:txBody>
      </p:sp>
      <p:sp>
        <p:nvSpPr>
          <p:cNvPr id="4" name="标题 3"/>
          <p:cNvSpPr>
            <a:spLocks noGrp="1"/>
          </p:cNvSpPr>
          <p:nvPr>
            <p:ph type="title"/>
          </p:nvPr>
        </p:nvSpPr>
        <p:spPr/>
        <p:txBody>
          <a:bodyPr/>
          <a:lstStyle/>
          <a:p>
            <a:r>
              <a:rPr lang="en-US" altLang="zh-CN" dirty="0"/>
              <a:t>Moore </a:t>
            </a:r>
            <a:r>
              <a:rPr lang="en-US" altLang="zh-CN" dirty="0" smtClean="0"/>
              <a:t>Machine </a:t>
            </a:r>
            <a:r>
              <a:rPr lang="en-US" altLang="zh-CN" dirty="0" smtClean="0"/>
              <a:t>(</a:t>
            </a:r>
            <a:r>
              <a:rPr lang="zh-CN" altLang="en-US" dirty="0" smtClean="0"/>
              <a:t>状态机描述</a:t>
            </a:r>
            <a:r>
              <a:rPr lang="en-US" altLang="zh-CN" dirty="0" smtClean="0"/>
              <a:t>)</a:t>
            </a:r>
            <a:endParaRPr lang="zh-CN" altLang="en-US" dirty="0"/>
          </a:p>
        </p:txBody>
      </p:sp>
      <p:sp>
        <p:nvSpPr>
          <p:cNvPr id="5" name="矩形 4"/>
          <p:cNvSpPr/>
          <p:nvPr/>
        </p:nvSpPr>
        <p:spPr>
          <a:xfrm>
            <a:off x="107504" y="1030843"/>
            <a:ext cx="8280920" cy="5550237"/>
          </a:xfrm>
          <a:prstGeom prst="rect">
            <a:avLst/>
          </a:prstGeom>
        </p:spPr>
        <p:txBody>
          <a:bodyPr wrap="square">
            <a:spAutoFit/>
          </a:bodyPr>
          <a:lstStyle/>
          <a:p>
            <a:pPr>
              <a:lnSpc>
                <a:spcPct val="130000"/>
              </a:lnSpc>
            </a:pPr>
            <a:r>
              <a:rPr lang="en-US" altLang="zh-CN" sz="2000" b="1" dirty="0">
                <a:solidFill>
                  <a:srgbClr val="0070C0"/>
                </a:solidFill>
                <a:latin typeface="ArialBold"/>
              </a:rPr>
              <a:t>module</a:t>
            </a:r>
            <a:r>
              <a:rPr lang="en-US" altLang="zh-CN" sz="2000" b="1" dirty="0">
                <a:latin typeface="ArialBold"/>
              </a:rPr>
              <a:t> </a:t>
            </a:r>
            <a:r>
              <a:rPr lang="en-US" altLang="zh-CN" sz="2000" b="1" dirty="0" err="1" smtClean="0">
                <a:latin typeface="Arial" panose="020B0604020202020204" pitchFamily="34" charset="0"/>
              </a:rPr>
              <a:t>Moore_Model</a:t>
            </a:r>
            <a:r>
              <a:rPr lang="en-US" altLang="zh-CN" sz="2000" dirty="0" smtClean="0">
                <a:latin typeface="Arial" panose="020B0604020202020204" pitchFamily="34" charset="0"/>
              </a:rPr>
              <a:t> (</a:t>
            </a:r>
            <a:r>
              <a:rPr lang="en-US" altLang="zh-CN" sz="2000" b="1" dirty="0" smtClean="0">
                <a:solidFill>
                  <a:srgbClr val="0070C0"/>
                </a:solidFill>
                <a:latin typeface="ArialBold"/>
              </a:rPr>
              <a:t>output</a:t>
            </a:r>
            <a:r>
              <a:rPr lang="en-US" altLang="zh-CN" sz="2000" b="1" dirty="0" smtClean="0">
                <a:latin typeface="ArialBold"/>
              </a:rPr>
              <a:t> </a:t>
            </a:r>
            <a:r>
              <a:rPr lang="en-US" altLang="zh-CN" sz="2000" dirty="0">
                <a:latin typeface="Arial" panose="020B0604020202020204" pitchFamily="34" charset="0"/>
              </a:rPr>
              <a:t>[1: 0]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b="1" dirty="0" smtClean="0">
                <a:solidFill>
                  <a:srgbClr val="0070C0"/>
                </a:solidFill>
                <a:latin typeface="ArialBold"/>
              </a:rPr>
              <a:t>input</a:t>
            </a:r>
            <a:r>
              <a:rPr lang="en-US" altLang="zh-CN" sz="2000" b="1" dirty="0" smtClean="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a:t>
            </a:r>
            <a:endParaRPr lang="en-US" altLang="zh-CN" sz="2000" dirty="0">
              <a:latin typeface="Arial" panose="020B0604020202020204" pitchFamily="34" charset="0"/>
            </a:endParaRPr>
          </a:p>
          <a:p>
            <a:pPr>
              <a:lnSpc>
                <a:spcPct val="13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a:t>
            </a:r>
            <a:r>
              <a:rPr lang="en-US" altLang="zh-CN" sz="2000" dirty="0" smtClean="0">
                <a:latin typeface="Arial" panose="020B0604020202020204" pitchFamily="34" charset="0"/>
              </a:rPr>
              <a:t> state</a:t>
            </a:r>
            <a:r>
              <a:rPr lang="en-US" altLang="zh-CN" sz="2000" dirty="0">
                <a:latin typeface="Arial" panose="020B0604020202020204" pitchFamily="34" charset="0"/>
              </a:rPr>
              <a:t>;</a:t>
            </a:r>
          </a:p>
          <a:p>
            <a:pPr>
              <a:lnSpc>
                <a:spcPct val="130000"/>
              </a:lnSpc>
            </a:pPr>
            <a:r>
              <a:rPr lang="en-US" altLang="zh-CN" sz="2000" b="1" dirty="0" smtClean="0">
                <a:latin typeface="ArialBold"/>
              </a:rPr>
              <a:t>  </a:t>
            </a:r>
            <a:r>
              <a:rPr lang="en-US" altLang="zh-CN" sz="2000" b="1" dirty="0" smtClean="0">
                <a:solidFill>
                  <a:srgbClr val="0070C0"/>
                </a:solidFill>
                <a:latin typeface="ArialBold"/>
              </a:rPr>
              <a:t>parameter</a:t>
            </a:r>
            <a:r>
              <a:rPr lang="en-US" altLang="zh-CN" sz="2000" b="1" dirty="0" smtClean="0">
                <a:latin typeface="ArialBold"/>
              </a:rPr>
              <a:t> </a:t>
            </a:r>
            <a:r>
              <a:rPr lang="en-US" altLang="zh-CN" sz="2000" dirty="0">
                <a:latin typeface="Arial" panose="020B0604020202020204" pitchFamily="34" charset="0"/>
              </a:rPr>
              <a:t>S0 = 2'b00, S1 = 2'b01, S2 = 2'b10, S3 = 2'b11;</a:t>
            </a:r>
          </a:p>
          <a:p>
            <a:pPr>
              <a:lnSpc>
                <a:spcPct val="130000"/>
              </a:lnSpc>
              <a:spcBef>
                <a:spcPts val="1000"/>
              </a:spcBef>
            </a:pPr>
            <a:r>
              <a:rPr lang="en-US" altLang="zh-CN" sz="2000" b="1" dirty="0" smtClean="0">
                <a:latin typeface="ArialBold"/>
              </a:rPr>
              <a:t>  </a:t>
            </a:r>
            <a:r>
              <a:rPr lang="en-US" altLang="zh-CN" sz="2000" b="1" dirty="0" smtClean="0">
                <a:solidFill>
                  <a:srgbClr val="0070C0"/>
                </a:solidFill>
                <a:latin typeface="ArialBold"/>
              </a:rPr>
              <a:t>always</a:t>
            </a:r>
            <a:r>
              <a:rPr lang="en-US" altLang="zh-CN" sz="2000" b="1" dirty="0" smtClean="0">
                <a:latin typeface="ArialBold"/>
              </a:rPr>
              <a:t> </a:t>
            </a:r>
            <a:r>
              <a:rPr lang="en-US" altLang="zh-CN" sz="2000" dirty="0">
                <a:latin typeface="Arial" panose="020B0604020202020204" pitchFamily="34" charset="0"/>
              </a:rPr>
              <a:t>@ ( </a:t>
            </a:r>
            <a:r>
              <a:rPr lang="en-US" altLang="zh-CN" sz="2000" b="1" dirty="0" err="1">
                <a:solidFill>
                  <a:srgbClr val="0070C0"/>
                </a:solidFill>
                <a:latin typeface="ArialBold"/>
              </a:rPr>
              <a:t>posedge</a:t>
            </a:r>
            <a:r>
              <a:rPr lang="en-US" altLang="zh-CN" sz="2000" b="1" dirty="0">
                <a:solidFill>
                  <a:srgbClr val="0070C0"/>
                </a:solidFill>
                <a:latin typeface="ArialBold"/>
              </a:rPr>
              <a:t> </a:t>
            </a:r>
            <a:r>
              <a:rPr lang="en-US" altLang="zh-CN" sz="2000" dirty="0">
                <a:latin typeface="Arial" panose="020B0604020202020204" pitchFamily="34" charset="0"/>
              </a:rPr>
              <a:t>clock, </a:t>
            </a:r>
            <a:r>
              <a:rPr lang="en-US" altLang="zh-CN" sz="2000" b="1" dirty="0" err="1">
                <a:solidFill>
                  <a:srgbClr val="0070C0"/>
                </a:solidFill>
                <a:latin typeface="ArialBold"/>
              </a:rPr>
              <a:t>negedge</a:t>
            </a:r>
            <a:r>
              <a:rPr lang="en-US" altLang="zh-CN" sz="2000" b="1" dirty="0">
                <a:solidFill>
                  <a:srgbClr val="0070C0"/>
                </a:solidFill>
                <a:latin typeface="ArialBold"/>
              </a:rPr>
              <a:t> </a:t>
            </a:r>
            <a:r>
              <a:rPr lang="en-US" altLang="zh-CN" sz="2000" dirty="0">
                <a:latin typeface="Arial" panose="020B0604020202020204" pitchFamily="34" charset="0"/>
              </a:rPr>
              <a:t>reset)</a:t>
            </a:r>
          </a:p>
          <a:p>
            <a:pPr>
              <a:lnSpc>
                <a:spcPct val="130000"/>
              </a:lnSpc>
            </a:pPr>
            <a:r>
              <a:rPr lang="en-US" altLang="zh-CN" sz="2000" b="1" dirty="0" smtClean="0">
                <a:latin typeface="ArialBold"/>
              </a:rPr>
              <a:t>  </a:t>
            </a:r>
            <a:r>
              <a:rPr lang="en-US" altLang="zh-CN" sz="2000" b="1" dirty="0" smtClean="0">
                <a:solidFill>
                  <a:srgbClr val="0070C0"/>
                </a:solidFill>
                <a:latin typeface="ArialBold"/>
              </a:rPr>
              <a:t>if</a:t>
            </a:r>
            <a:r>
              <a:rPr lang="en-US" altLang="zh-CN" sz="2000" b="1" dirty="0" smtClean="0">
                <a:latin typeface="ArialBold"/>
              </a:rPr>
              <a:t> </a:t>
            </a:r>
            <a:r>
              <a:rPr lang="en-US" altLang="zh-CN" sz="2000" dirty="0">
                <a:latin typeface="Arial" panose="020B0604020202020204" pitchFamily="34" charset="0"/>
              </a:rPr>
              <a:t>(reset == 0) </a:t>
            </a:r>
            <a:r>
              <a:rPr lang="en-US" altLang="zh-CN" sz="2000" dirty="0" smtClean="0">
                <a:latin typeface="Arial" panose="020B0604020202020204" pitchFamily="34" charset="0"/>
              </a:rPr>
              <a:t> state </a:t>
            </a:r>
            <a:r>
              <a:rPr lang="en-US" altLang="zh-CN" sz="2000" dirty="0">
                <a:latin typeface="Arial" panose="020B0604020202020204" pitchFamily="34" charset="0"/>
              </a:rPr>
              <a:t>&lt;= S0; </a:t>
            </a:r>
            <a:r>
              <a:rPr lang="en-US" altLang="zh-CN" sz="1800" dirty="0">
                <a:solidFill>
                  <a:schemeClr val="bg1">
                    <a:lumMod val="50000"/>
                  </a:schemeClr>
                </a:solidFill>
                <a:latin typeface="Arial" panose="020B0604020202020204" pitchFamily="34" charset="0"/>
              </a:rPr>
              <a:t>// Initialize to state S0</a:t>
            </a:r>
            <a:endParaRPr lang="en-US" altLang="zh-CN" sz="2000" dirty="0">
              <a:solidFill>
                <a:schemeClr val="bg1">
                  <a:lumMod val="50000"/>
                </a:schemeClr>
              </a:solidFill>
              <a:latin typeface="Arial" panose="020B0604020202020204" pitchFamily="34" charset="0"/>
            </a:endParaRPr>
          </a:p>
          <a:p>
            <a:pPr>
              <a:lnSpc>
                <a:spcPct val="130000"/>
              </a:lnSpc>
            </a:pPr>
            <a:r>
              <a:rPr lang="en-US" altLang="zh-CN" sz="2000" b="1" dirty="0" smtClean="0">
                <a:latin typeface="ArialBold"/>
              </a:rPr>
              <a:t>  </a:t>
            </a:r>
            <a:r>
              <a:rPr lang="en-US" altLang="zh-CN" sz="2000" b="1" dirty="0" smtClean="0">
                <a:solidFill>
                  <a:srgbClr val="0070C0"/>
                </a:solidFill>
                <a:latin typeface="ArialBold"/>
              </a:rPr>
              <a:t>else</a:t>
            </a:r>
            <a:r>
              <a:rPr lang="en-US" altLang="zh-CN" sz="2000" b="1" dirty="0" smtClean="0">
                <a:latin typeface="ArialBold"/>
              </a:rPr>
              <a:t> </a:t>
            </a:r>
            <a:r>
              <a:rPr lang="en-US" altLang="zh-CN" sz="2000" b="1" dirty="0">
                <a:solidFill>
                  <a:srgbClr val="0070C0"/>
                </a:solidFill>
                <a:latin typeface="ArialBold"/>
              </a:rPr>
              <a:t>case</a:t>
            </a:r>
            <a:r>
              <a:rPr lang="en-US" altLang="zh-CN" sz="2000" b="1" dirty="0">
                <a:latin typeface="ArialBold"/>
              </a:rPr>
              <a:t> </a:t>
            </a:r>
            <a:r>
              <a:rPr lang="en-US" altLang="zh-CN" sz="2000" dirty="0">
                <a:latin typeface="Arial" panose="020B0604020202020204" pitchFamily="34" charset="0"/>
              </a:rPr>
              <a:t>(state)</a:t>
            </a:r>
          </a:p>
          <a:p>
            <a:pPr>
              <a:lnSpc>
                <a:spcPct val="130000"/>
              </a:lnSpc>
            </a:pPr>
            <a:r>
              <a:rPr lang="en-US" altLang="zh-CN" sz="2000" dirty="0" smtClean="0">
                <a:latin typeface="Arial" panose="020B0604020202020204" pitchFamily="34" charset="0"/>
              </a:rPr>
              <a:t>       S0</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S1;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S0;</a:t>
            </a:r>
          </a:p>
          <a:p>
            <a:pPr>
              <a:lnSpc>
                <a:spcPct val="130000"/>
              </a:lnSpc>
            </a:pPr>
            <a:r>
              <a:rPr lang="en-US" altLang="zh-CN" sz="2000" dirty="0" smtClean="0">
                <a:latin typeface="Arial" panose="020B0604020202020204" pitchFamily="34" charset="0"/>
              </a:rPr>
              <a:t>       S1</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smtClean="0">
                <a:latin typeface="Arial" panose="020B0604020202020204" pitchFamily="34" charset="0"/>
              </a:rPr>
              <a:t>(  </a:t>
            </a:r>
            <a:r>
              <a:rPr lang="en-US" altLang="zh-CN" sz="2000" dirty="0" err="1" smtClean="0">
                <a:latin typeface="Arial" panose="020B0604020202020204" pitchFamily="34" charset="0"/>
              </a:rPr>
              <a:t>x_in</a:t>
            </a:r>
            <a:r>
              <a:rPr lang="en-US" altLang="zh-CN" sz="2000" dirty="0">
                <a:latin typeface="Arial" panose="020B0604020202020204" pitchFamily="34" charset="0"/>
              </a:rPr>
              <a:t>) state &lt;= S2;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S3;</a:t>
            </a:r>
          </a:p>
          <a:p>
            <a:pPr>
              <a:lnSpc>
                <a:spcPct val="130000"/>
              </a:lnSpc>
            </a:pPr>
            <a:r>
              <a:rPr lang="en-US" altLang="zh-CN" sz="2000" dirty="0" smtClean="0">
                <a:latin typeface="Arial" panose="020B0604020202020204" pitchFamily="34" charset="0"/>
              </a:rPr>
              <a:t>       S2</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S3;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S2;</a:t>
            </a:r>
          </a:p>
          <a:p>
            <a:pPr>
              <a:lnSpc>
                <a:spcPct val="130000"/>
              </a:lnSpc>
            </a:pPr>
            <a:r>
              <a:rPr lang="en-US" altLang="zh-CN" sz="2000" dirty="0" smtClean="0">
                <a:latin typeface="Arial" panose="020B0604020202020204" pitchFamily="34" charset="0"/>
              </a:rPr>
              <a:t>       S3</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S0;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S3;</a:t>
            </a:r>
          </a:p>
          <a:p>
            <a:pPr>
              <a:lnSpc>
                <a:spcPct val="130000"/>
              </a:lnSpc>
            </a:pPr>
            <a:r>
              <a:rPr lang="en-US" altLang="zh-CN" sz="2000" b="1" dirty="0" smtClean="0">
                <a:latin typeface="ArialBold"/>
              </a:rPr>
              <a:t>  </a:t>
            </a:r>
            <a:r>
              <a:rPr lang="en-US" altLang="zh-CN" sz="2000" b="1" dirty="0" err="1" smtClean="0">
                <a:solidFill>
                  <a:srgbClr val="0070C0"/>
                </a:solidFill>
                <a:latin typeface="ArialBold"/>
              </a:rPr>
              <a:t>endcase</a:t>
            </a:r>
            <a:endParaRPr lang="en-US" altLang="zh-CN" sz="2000" b="1" dirty="0">
              <a:solidFill>
                <a:srgbClr val="0070C0"/>
              </a:solidFill>
              <a:latin typeface="ArialBold"/>
            </a:endParaRPr>
          </a:p>
          <a:p>
            <a:pPr>
              <a:lnSpc>
                <a:spcPct val="130000"/>
              </a:lnSpc>
              <a:spcBef>
                <a:spcPts val="1000"/>
              </a:spcBef>
            </a:pPr>
            <a:r>
              <a:rPr lang="en-US" altLang="zh-CN" sz="2000" b="1" dirty="0" smtClean="0">
                <a:latin typeface="ArialBold"/>
              </a:rPr>
              <a:t>  </a:t>
            </a:r>
            <a:r>
              <a:rPr lang="en-US" altLang="zh-CN" sz="2000" b="1" dirty="0" smtClean="0">
                <a:solidFill>
                  <a:srgbClr val="0070C0"/>
                </a:solidFill>
                <a:latin typeface="ArialBold"/>
              </a:rPr>
              <a:t>assign</a:t>
            </a:r>
            <a:r>
              <a:rPr lang="en-US" altLang="zh-CN" sz="2000" b="1" dirty="0" smtClean="0">
                <a:latin typeface="ArialBold"/>
              </a:rPr>
              <a:t> </a:t>
            </a:r>
            <a:r>
              <a:rPr lang="en-US" altLang="zh-CN" sz="2000" dirty="0" err="1">
                <a:latin typeface="Arial" panose="020B0604020202020204" pitchFamily="34" charset="0"/>
              </a:rPr>
              <a:t>y_out</a:t>
            </a:r>
            <a:r>
              <a:rPr lang="en-US" altLang="zh-CN" sz="2000" dirty="0">
                <a:latin typeface="Arial" panose="020B0604020202020204" pitchFamily="34" charset="0"/>
              </a:rPr>
              <a:t> = state; </a:t>
            </a:r>
            <a:r>
              <a:rPr lang="en-US" altLang="zh-CN" sz="2000" dirty="0" smtClean="0">
                <a:latin typeface="Arial" panose="020B0604020202020204" pitchFamily="34" charset="0"/>
              </a:rPr>
              <a:t>  </a:t>
            </a:r>
            <a:r>
              <a:rPr lang="en-US" altLang="zh-CN" sz="2000" dirty="0" smtClean="0">
                <a:solidFill>
                  <a:schemeClr val="bg1">
                    <a:lumMod val="50000"/>
                  </a:schemeClr>
                </a:solidFill>
                <a:latin typeface="Arial" panose="020B0604020202020204" pitchFamily="34" charset="0"/>
              </a:rPr>
              <a:t>// </a:t>
            </a:r>
            <a:r>
              <a:rPr lang="en-US" altLang="zh-CN" sz="2000" dirty="0">
                <a:solidFill>
                  <a:schemeClr val="bg1">
                    <a:lumMod val="50000"/>
                  </a:schemeClr>
                </a:solidFill>
                <a:latin typeface="Arial" panose="020B0604020202020204" pitchFamily="34" charset="0"/>
              </a:rPr>
              <a:t>Output of </a:t>
            </a:r>
            <a:r>
              <a:rPr lang="en-US" altLang="zh-CN" sz="2000" dirty="0" smtClean="0">
                <a:solidFill>
                  <a:schemeClr val="bg1">
                    <a:lumMod val="50000"/>
                  </a:schemeClr>
                </a:solidFill>
                <a:latin typeface="Arial" panose="020B0604020202020204" pitchFamily="34" charset="0"/>
              </a:rPr>
              <a:t>flip-flops</a:t>
            </a:r>
            <a:endParaRPr lang="en-US" altLang="zh-CN" sz="2000" dirty="0">
              <a:solidFill>
                <a:schemeClr val="bg1">
                  <a:lumMod val="50000"/>
                </a:schemeClr>
              </a:solidFill>
              <a:latin typeface="Arial" panose="020B0604020202020204" pitchFamily="34" charset="0"/>
            </a:endParaRPr>
          </a:p>
          <a:p>
            <a:pPr>
              <a:lnSpc>
                <a:spcPct val="130000"/>
              </a:lnSpc>
            </a:pPr>
            <a:r>
              <a:rPr lang="en-US" altLang="zh-CN" sz="2000" b="1" dirty="0" err="1">
                <a:solidFill>
                  <a:srgbClr val="0070C0"/>
                </a:solidFill>
                <a:latin typeface="ArialBold"/>
              </a:rPr>
              <a:t>endmodule</a:t>
            </a:r>
            <a:endParaRPr lang="zh-CN" altLang="en-US" sz="6000" dirty="0">
              <a:solidFill>
                <a:srgbClr val="0070C0"/>
              </a:solidFill>
            </a:endParaRPr>
          </a:p>
        </p:txBody>
      </p:sp>
      <p:sp>
        <p:nvSpPr>
          <p:cNvPr id="2" name="矩形 1"/>
          <p:cNvSpPr/>
          <p:nvPr/>
        </p:nvSpPr>
        <p:spPr bwMode="auto">
          <a:xfrm>
            <a:off x="251520" y="2384392"/>
            <a:ext cx="5976664" cy="3168352"/>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pic>
        <p:nvPicPr>
          <p:cNvPr id="6" name="图片 5"/>
          <p:cNvPicPr>
            <a:picLocks noChangeAspect="1"/>
          </p:cNvPicPr>
          <p:nvPr/>
        </p:nvPicPr>
        <p:blipFill>
          <a:blip r:embed="rId2"/>
          <a:stretch>
            <a:fillRect/>
          </a:stretch>
        </p:blipFill>
        <p:spPr>
          <a:xfrm>
            <a:off x="5966786" y="3089452"/>
            <a:ext cx="3105220" cy="3401661"/>
          </a:xfrm>
          <a:prstGeom prst="rect">
            <a:avLst/>
          </a:prstGeom>
        </p:spPr>
      </p:pic>
    </p:spTree>
    <p:extLst>
      <p:ext uri="{BB962C8B-B14F-4D97-AF65-F5344CB8AC3E}">
        <p14:creationId xmlns:p14="http://schemas.microsoft.com/office/powerpoint/2010/main" val="317390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44</a:t>
            </a:fld>
            <a:endParaRPr lang="en-US" altLang="zh-CN"/>
          </a:p>
        </p:txBody>
      </p:sp>
      <p:sp>
        <p:nvSpPr>
          <p:cNvPr id="4" name="标题 3"/>
          <p:cNvSpPr>
            <a:spLocks noGrp="1"/>
          </p:cNvSpPr>
          <p:nvPr>
            <p:ph type="title"/>
          </p:nvPr>
        </p:nvSpPr>
        <p:spPr/>
        <p:txBody>
          <a:bodyPr/>
          <a:lstStyle/>
          <a:p>
            <a:pPr algn="r"/>
            <a:r>
              <a:rPr lang="en-US" altLang="zh-CN" dirty="0"/>
              <a:t>Moore </a:t>
            </a:r>
            <a:r>
              <a:rPr lang="en-US" altLang="zh-CN" dirty="0" smtClean="0"/>
              <a:t>Machine </a:t>
            </a:r>
            <a:r>
              <a:rPr lang="zh-CN" altLang="en-US" dirty="0" smtClean="0"/>
              <a:t>仿真结果</a:t>
            </a:r>
            <a:endParaRPr lang="zh-CN" altLang="en-US" dirty="0"/>
          </a:p>
        </p:txBody>
      </p:sp>
      <p:sp>
        <p:nvSpPr>
          <p:cNvPr id="5" name="矩形 4"/>
          <p:cNvSpPr/>
          <p:nvPr/>
        </p:nvSpPr>
        <p:spPr>
          <a:xfrm>
            <a:off x="107504" y="1030843"/>
            <a:ext cx="8280920" cy="5293757"/>
          </a:xfrm>
          <a:prstGeom prst="rect">
            <a:avLst/>
          </a:prstGeom>
        </p:spPr>
        <p:txBody>
          <a:bodyPr wrap="square">
            <a:spAutoFit/>
          </a:bodyPr>
          <a:lstStyle/>
          <a:p>
            <a:pPr>
              <a:lnSpc>
                <a:spcPct val="130000"/>
              </a:lnSpc>
            </a:pPr>
            <a:r>
              <a:rPr lang="en-US" altLang="zh-CN" sz="2000" b="1" dirty="0">
                <a:solidFill>
                  <a:srgbClr val="0070C0"/>
                </a:solidFill>
                <a:latin typeface="ArialBold"/>
              </a:rPr>
              <a:t>module</a:t>
            </a:r>
            <a:r>
              <a:rPr lang="en-US" altLang="zh-CN" sz="2000" b="1" dirty="0">
                <a:latin typeface="ArialBold"/>
              </a:rPr>
              <a:t> </a:t>
            </a:r>
            <a:r>
              <a:rPr lang="en-US" altLang="zh-CN" sz="2000" b="1" dirty="0" err="1" smtClean="0">
                <a:latin typeface="Arial" panose="020B0604020202020204" pitchFamily="34" charset="0"/>
              </a:rPr>
              <a:t>Moore_Model</a:t>
            </a:r>
            <a:r>
              <a:rPr lang="en-US" altLang="zh-CN" sz="2000" dirty="0" smtClean="0">
                <a:latin typeface="Arial" panose="020B0604020202020204" pitchFamily="34" charset="0"/>
              </a:rPr>
              <a:t> (</a:t>
            </a:r>
            <a:r>
              <a:rPr lang="en-US" altLang="zh-CN" sz="2000" b="1" dirty="0" smtClean="0">
                <a:solidFill>
                  <a:srgbClr val="0070C0"/>
                </a:solidFill>
                <a:latin typeface="ArialBold"/>
              </a:rPr>
              <a:t>output</a:t>
            </a:r>
            <a:r>
              <a:rPr lang="en-US" altLang="zh-CN" sz="2000" b="1" dirty="0" smtClean="0">
                <a:latin typeface="ArialBold"/>
              </a:rPr>
              <a:t> </a:t>
            </a:r>
            <a:r>
              <a:rPr lang="en-US" altLang="zh-CN" sz="2000" dirty="0">
                <a:latin typeface="Arial" panose="020B0604020202020204" pitchFamily="34" charset="0"/>
              </a:rPr>
              <a:t>[1: 0]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b="1" dirty="0" smtClean="0">
                <a:solidFill>
                  <a:srgbClr val="0070C0"/>
                </a:solidFill>
                <a:latin typeface="ArialBold"/>
              </a:rPr>
              <a:t>input</a:t>
            </a:r>
            <a:r>
              <a:rPr lang="en-US" altLang="zh-CN" sz="2000" b="1" dirty="0" smtClean="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a:t>
            </a:r>
            <a:endParaRPr lang="en-US" altLang="zh-CN" sz="2000" dirty="0">
              <a:latin typeface="Arial" panose="020B0604020202020204" pitchFamily="34" charset="0"/>
            </a:endParaRPr>
          </a:p>
          <a:p>
            <a:pPr>
              <a:lnSpc>
                <a:spcPct val="13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a:t>
            </a:r>
            <a:r>
              <a:rPr lang="en-US" altLang="zh-CN" sz="2000" dirty="0" smtClean="0">
                <a:latin typeface="Arial" panose="020B0604020202020204" pitchFamily="34" charset="0"/>
              </a:rPr>
              <a:t> state</a:t>
            </a:r>
            <a:r>
              <a:rPr lang="en-US" altLang="zh-CN" sz="2000" dirty="0">
                <a:latin typeface="Arial" panose="020B0604020202020204" pitchFamily="34" charset="0"/>
              </a:rPr>
              <a:t>;</a:t>
            </a:r>
          </a:p>
          <a:p>
            <a:pPr>
              <a:lnSpc>
                <a:spcPct val="130000"/>
              </a:lnSpc>
            </a:pPr>
            <a:r>
              <a:rPr lang="en-US" altLang="zh-CN" sz="2000" b="1" dirty="0" smtClean="0">
                <a:latin typeface="ArialBold"/>
              </a:rPr>
              <a:t>  </a:t>
            </a:r>
            <a:r>
              <a:rPr lang="en-US" altLang="zh-CN" sz="2000" b="1" dirty="0" smtClean="0">
                <a:solidFill>
                  <a:srgbClr val="0070C0"/>
                </a:solidFill>
                <a:latin typeface="ArialBold"/>
              </a:rPr>
              <a:t>parameter</a:t>
            </a:r>
            <a:r>
              <a:rPr lang="en-US" altLang="zh-CN" sz="2000" b="1" dirty="0" smtClean="0">
                <a:latin typeface="ArialBold"/>
              </a:rPr>
              <a:t> </a:t>
            </a:r>
            <a:r>
              <a:rPr lang="en-US" altLang="zh-CN" sz="2000" dirty="0">
                <a:latin typeface="Arial" panose="020B0604020202020204" pitchFamily="34" charset="0"/>
              </a:rPr>
              <a:t>S0 = 2'b00, S1 = 2'b01, S2 = 2'b10, S3 = 2'b11;</a:t>
            </a:r>
          </a:p>
          <a:p>
            <a:pPr>
              <a:lnSpc>
                <a:spcPct val="130000"/>
              </a:lnSpc>
            </a:pPr>
            <a:r>
              <a:rPr lang="en-US" altLang="zh-CN" sz="2000" b="1" dirty="0" smtClean="0">
                <a:latin typeface="ArialBold"/>
              </a:rPr>
              <a:t>  </a:t>
            </a:r>
            <a:r>
              <a:rPr lang="en-US" altLang="zh-CN" sz="2000" b="1" dirty="0" smtClean="0">
                <a:solidFill>
                  <a:srgbClr val="0070C0"/>
                </a:solidFill>
                <a:latin typeface="ArialBold"/>
              </a:rPr>
              <a:t>always</a:t>
            </a:r>
            <a:r>
              <a:rPr lang="en-US" altLang="zh-CN" sz="2000" b="1" dirty="0" smtClean="0">
                <a:latin typeface="ArialBold"/>
              </a:rPr>
              <a:t> </a:t>
            </a:r>
            <a:r>
              <a:rPr lang="en-US" altLang="zh-CN" sz="2000" dirty="0">
                <a:latin typeface="Arial" panose="020B0604020202020204" pitchFamily="34" charset="0"/>
              </a:rPr>
              <a:t>@ ( </a:t>
            </a:r>
            <a:r>
              <a:rPr lang="en-US" altLang="zh-CN" sz="2000" b="1" dirty="0" err="1">
                <a:solidFill>
                  <a:srgbClr val="0070C0"/>
                </a:solidFill>
                <a:latin typeface="ArialBold"/>
              </a:rPr>
              <a:t>posedge</a:t>
            </a:r>
            <a:r>
              <a:rPr lang="en-US" altLang="zh-CN" sz="2000" b="1" dirty="0">
                <a:solidFill>
                  <a:srgbClr val="0070C0"/>
                </a:solidFill>
                <a:latin typeface="ArialBold"/>
              </a:rPr>
              <a:t> </a:t>
            </a:r>
            <a:r>
              <a:rPr lang="en-US" altLang="zh-CN" sz="2000" dirty="0">
                <a:latin typeface="Arial" panose="020B0604020202020204" pitchFamily="34" charset="0"/>
              </a:rPr>
              <a:t>clock, </a:t>
            </a:r>
            <a:r>
              <a:rPr lang="en-US" altLang="zh-CN" sz="2000" b="1" dirty="0" err="1">
                <a:solidFill>
                  <a:srgbClr val="0070C0"/>
                </a:solidFill>
                <a:latin typeface="ArialBold"/>
              </a:rPr>
              <a:t>negedge</a:t>
            </a:r>
            <a:r>
              <a:rPr lang="en-US" altLang="zh-CN" sz="2000" b="1" dirty="0">
                <a:solidFill>
                  <a:srgbClr val="0070C0"/>
                </a:solidFill>
                <a:latin typeface="ArialBold"/>
              </a:rPr>
              <a:t> </a:t>
            </a:r>
            <a:r>
              <a:rPr lang="en-US" altLang="zh-CN" sz="2000" dirty="0">
                <a:latin typeface="Arial" panose="020B0604020202020204" pitchFamily="34" charset="0"/>
              </a:rPr>
              <a:t>reset)</a:t>
            </a:r>
          </a:p>
          <a:p>
            <a:pPr>
              <a:lnSpc>
                <a:spcPct val="130000"/>
              </a:lnSpc>
            </a:pPr>
            <a:r>
              <a:rPr lang="en-US" altLang="zh-CN" sz="2000" b="1" dirty="0" smtClean="0">
                <a:latin typeface="ArialBold"/>
              </a:rPr>
              <a:t>  </a:t>
            </a:r>
            <a:r>
              <a:rPr lang="en-US" altLang="zh-CN" sz="2000" b="1" dirty="0" smtClean="0">
                <a:solidFill>
                  <a:srgbClr val="0070C0"/>
                </a:solidFill>
                <a:latin typeface="ArialBold"/>
              </a:rPr>
              <a:t>if</a:t>
            </a:r>
            <a:r>
              <a:rPr lang="en-US" altLang="zh-CN" sz="2000" b="1" dirty="0" smtClean="0">
                <a:latin typeface="ArialBold"/>
              </a:rPr>
              <a:t> </a:t>
            </a:r>
            <a:r>
              <a:rPr lang="en-US" altLang="zh-CN" sz="2000" dirty="0">
                <a:latin typeface="Arial" panose="020B0604020202020204" pitchFamily="34" charset="0"/>
              </a:rPr>
              <a:t>(reset == 0) </a:t>
            </a:r>
            <a:r>
              <a:rPr lang="en-US" altLang="zh-CN" sz="2000" dirty="0" smtClean="0">
                <a:latin typeface="Arial" panose="020B0604020202020204" pitchFamily="34" charset="0"/>
              </a:rPr>
              <a:t> state </a:t>
            </a:r>
            <a:r>
              <a:rPr lang="en-US" altLang="zh-CN" sz="2000" dirty="0">
                <a:latin typeface="Arial" panose="020B0604020202020204" pitchFamily="34" charset="0"/>
              </a:rPr>
              <a:t>&lt;= S0; </a:t>
            </a:r>
            <a:r>
              <a:rPr lang="en-US" altLang="zh-CN" sz="2000" dirty="0">
                <a:solidFill>
                  <a:schemeClr val="bg1">
                    <a:lumMod val="50000"/>
                  </a:schemeClr>
                </a:solidFill>
                <a:latin typeface="Arial" panose="020B0604020202020204" pitchFamily="34" charset="0"/>
              </a:rPr>
              <a:t>// Initialize to state S0</a:t>
            </a:r>
          </a:p>
          <a:p>
            <a:pPr>
              <a:lnSpc>
                <a:spcPct val="130000"/>
              </a:lnSpc>
            </a:pPr>
            <a:r>
              <a:rPr lang="en-US" altLang="zh-CN" sz="2000" b="1" dirty="0" smtClean="0">
                <a:latin typeface="ArialBold"/>
              </a:rPr>
              <a:t>  </a:t>
            </a:r>
            <a:r>
              <a:rPr lang="en-US" altLang="zh-CN" sz="2000" b="1" dirty="0" smtClean="0">
                <a:solidFill>
                  <a:srgbClr val="0070C0"/>
                </a:solidFill>
                <a:latin typeface="ArialBold"/>
              </a:rPr>
              <a:t>else</a:t>
            </a:r>
            <a:r>
              <a:rPr lang="en-US" altLang="zh-CN" sz="2000" b="1" dirty="0" smtClean="0">
                <a:latin typeface="ArialBold"/>
              </a:rPr>
              <a:t> </a:t>
            </a:r>
            <a:r>
              <a:rPr lang="en-US" altLang="zh-CN" sz="2000" b="1" dirty="0">
                <a:solidFill>
                  <a:srgbClr val="0070C0"/>
                </a:solidFill>
                <a:latin typeface="ArialBold"/>
              </a:rPr>
              <a:t>case</a:t>
            </a:r>
            <a:r>
              <a:rPr lang="en-US" altLang="zh-CN" sz="2000" b="1" dirty="0">
                <a:latin typeface="ArialBold"/>
              </a:rPr>
              <a:t> </a:t>
            </a:r>
            <a:r>
              <a:rPr lang="en-US" altLang="zh-CN" sz="2000" dirty="0">
                <a:latin typeface="Arial" panose="020B0604020202020204" pitchFamily="34" charset="0"/>
              </a:rPr>
              <a:t>(state)</a:t>
            </a:r>
          </a:p>
          <a:p>
            <a:pPr>
              <a:lnSpc>
                <a:spcPct val="130000"/>
              </a:lnSpc>
            </a:pPr>
            <a:r>
              <a:rPr lang="en-US" altLang="zh-CN" sz="2000" dirty="0" smtClean="0">
                <a:latin typeface="Arial" panose="020B0604020202020204" pitchFamily="34" charset="0"/>
              </a:rPr>
              <a:t>       S0</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S1;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S0;</a:t>
            </a:r>
          </a:p>
          <a:p>
            <a:pPr>
              <a:lnSpc>
                <a:spcPct val="130000"/>
              </a:lnSpc>
            </a:pPr>
            <a:r>
              <a:rPr lang="en-US" altLang="zh-CN" sz="2000" dirty="0" smtClean="0">
                <a:latin typeface="Arial" panose="020B0604020202020204" pitchFamily="34" charset="0"/>
              </a:rPr>
              <a:t>       S1</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smtClean="0">
                <a:latin typeface="Arial" panose="020B0604020202020204" pitchFamily="34" charset="0"/>
              </a:rPr>
              <a:t>(  </a:t>
            </a:r>
            <a:r>
              <a:rPr lang="en-US" altLang="zh-CN" sz="2000" dirty="0" err="1" smtClean="0">
                <a:latin typeface="Arial" panose="020B0604020202020204" pitchFamily="34" charset="0"/>
              </a:rPr>
              <a:t>x_in</a:t>
            </a:r>
            <a:r>
              <a:rPr lang="en-US" altLang="zh-CN" sz="2000" dirty="0">
                <a:latin typeface="Arial" panose="020B0604020202020204" pitchFamily="34" charset="0"/>
              </a:rPr>
              <a:t>) state &lt;= S2;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S3;</a:t>
            </a:r>
          </a:p>
          <a:p>
            <a:pPr>
              <a:lnSpc>
                <a:spcPct val="130000"/>
              </a:lnSpc>
            </a:pPr>
            <a:r>
              <a:rPr lang="en-US" altLang="zh-CN" sz="2000" dirty="0" smtClean="0">
                <a:latin typeface="Arial" panose="020B0604020202020204" pitchFamily="34" charset="0"/>
              </a:rPr>
              <a:t>       S2</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S3;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S2;</a:t>
            </a:r>
          </a:p>
          <a:p>
            <a:pPr>
              <a:lnSpc>
                <a:spcPct val="130000"/>
              </a:lnSpc>
            </a:pPr>
            <a:r>
              <a:rPr lang="en-US" altLang="zh-CN" sz="2000" dirty="0" smtClean="0">
                <a:latin typeface="Arial" panose="020B0604020202020204" pitchFamily="34" charset="0"/>
              </a:rPr>
              <a:t>       S3</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S0;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S3;</a:t>
            </a:r>
          </a:p>
          <a:p>
            <a:pPr>
              <a:lnSpc>
                <a:spcPct val="130000"/>
              </a:lnSpc>
            </a:pPr>
            <a:r>
              <a:rPr lang="en-US" altLang="zh-CN" sz="2000" b="1" dirty="0" smtClean="0">
                <a:latin typeface="ArialBold"/>
              </a:rPr>
              <a:t>  </a:t>
            </a:r>
            <a:r>
              <a:rPr lang="en-US" altLang="zh-CN" sz="2000" b="1" dirty="0" err="1" smtClean="0">
                <a:solidFill>
                  <a:srgbClr val="0070C0"/>
                </a:solidFill>
                <a:latin typeface="ArialBold"/>
              </a:rPr>
              <a:t>endcase</a:t>
            </a:r>
            <a:endParaRPr lang="en-US" altLang="zh-CN" sz="2000" b="1" dirty="0">
              <a:solidFill>
                <a:srgbClr val="0070C0"/>
              </a:solidFill>
              <a:latin typeface="ArialBold"/>
            </a:endParaRPr>
          </a:p>
          <a:p>
            <a:pPr>
              <a:lnSpc>
                <a:spcPct val="130000"/>
              </a:lnSpc>
            </a:pPr>
            <a:r>
              <a:rPr lang="en-US" altLang="zh-CN" sz="2000" b="1" dirty="0" smtClean="0">
                <a:latin typeface="ArialBold"/>
              </a:rPr>
              <a:t>  </a:t>
            </a:r>
            <a:r>
              <a:rPr lang="en-US" altLang="zh-CN" sz="2000" b="1" dirty="0" smtClean="0">
                <a:solidFill>
                  <a:srgbClr val="0070C0"/>
                </a:solidFill>
                <a:latin typeface="ArialBold"/>
              </a:rPr>
              <a:t>assign</a:t>
            </a:r>
            <a:r>
              <a:rPr lang="en-US" altLang="zh-CN" sz="2000" b="1" dirty="0" smtClean="0">
                <a:latin typeface="ArialBold"/>
              </a:rPr>
              <a:t> </a:t>
            </a:r>
            <a:r>
              <a:rPr lang="en-US" altLang="zh-CN" sz="2000" dirty="0" err="1">
                <a:latin typeface="Arial" panose="020B0604020202020204" pitchFamily="34" charset="0"/>
              </a:rPr>
              <a:t>y_out</a:t>
            </a:r>
            <a:r>
              <a:rPr lang="en-US" altLang="zh-CN" sz="2000" dirty="0">
                <a:latin typeface="Arial" panose="020B0604020202020204" pitchFamily="34" charset="0"/>
              </a:rPr>
              <a:t> = state; </a:t>
            </a:r>
            <a:r>
              <a:rPr lang="en-US" altLang="zh-CN" sz="2000" dirty="0" smtClean="0">
                <a:latin typeface="Arial" panose="020B0604020202020204" pitchFamily="34" charset="0"/>
              </a:rPr>
              <a:t>  </a:t>
            </a:r>
            <a:r>
              <a:rPr lang="en-US" altLang="zh-CN" sz="2000" dirty="0" smtClean="0">
                <a:solidFill>
                  <a:schemeClr val="bg1">
                    <a:lumMod val="50000"/>
                  </a:schemeClr>
                </a:solidFill>
                <a:latin typeface="Arial" panose="020B0604020202020204" pitchFamily="34" charset="0"/>
              </a:rPr>
              <a:t>// </a:t>
            </a:r>
            <a:r>
              <a:rPr lang="en-US" altLang="zh-CN" sz="2000" dirty="0">
                <a:solidFill>
                  <a:schemeClr val="bg1">
                    <a:lumMod val="50000"/>
                  </a:schemeClr>
                </a:solidFill>
                <a:latin typeface="Arial" panose="020B0604020202020204" pitchFamily="34" charset="0"/>
              </a:rPr>
              <a:t>Output of </a:t>
            </a:r>
            <a:r>
              <a:rPr lang="en-US" altLang="zh-CN" sz="2000" dirty="0" smtClean="0">
                <a:solidFill>
                  <a:schemeClr val="bg1">
                    <a:lumMod val="50000"/>
                  </a:schemeClr>
                </a:solidFill>
                <a:latin typeface="Arial" panose="020B0604020202020204" pitchFamily="34" charset="0"/>
              </a:rPr>
              <a:t>flip-flops</a:t>
            </a:r>
            <a:endParaRPr lang="en-US" altLang="zh-CN" sz="2000" dirty="0">
              <a:solidFill>
                <a:schemeClr val="bg1">
                  <a:lumMod val="50000"/>
                </a:schemeClr>
              </a:solidFill>
              <a:latin typeface="Arial" panose="020B0604020202020204" pitchFamily="34" charset="0"/>
            </a:endParaRPr>
          </a:p>
          <a:p>
            <a:pPr>
              <a:lnSpc>
                <a:spcPct val="130000"/>
              </a:lnSpc>
            </a:pPr>
            <a:r>
              <a:rPr lang="en-US" altLang="zh-CN" sz="2000" b="1" dirty="0" err="1">
                <a:solidFill>
                  <a:srgbClr val="0070C0"/>
                </a:solidFill>
                <a:latin typeface="ArialBold"/>
              </a:rPr>
              <a:t>endmodule</a:t>
            </a:r>
            <a:endParaRPr lang="zh-CN" altLang="en-US" sz="6000" dirty="0">
              <a:solidFill>
                <a:srgbClr val="0070C0"/>
              </a:solidFill>
            </a:endParaRPr>
          </a:p>
        </p:txBody>
      </p:sp>
      <p:pic>
        <p:nvPicPr>
          <p:cNvPr id="2" name="图片 1"/>
          <p:cNvPicPr>
            <a:picLocks noChangeAspect="1"/>
          </p:cNvPicPr>
          <p:nvPr/>
        </p:nvPicPr>
        <p:blipFill>
          <a:blip r:embed="rId2"/>
          <a:stretch>
            <a:fillRect/>
          </a:stretch>
        </p:blipFill>
        <p:spPr>
          <a:xfrm>
            <a:off x="147240" y="2659342"/>
            <a:ext cx="8849519" cy="3665258"/>
          </a:xfrm>
          <a:prstGeom prst="rect">
            <a:avLst/>
          </a:prstGeom>
        </p:spPr>
      </p:pic>
      <p:sp>
        <p:nvSpPr>
          <p:cNvPr id="6" name="文本框 5"/>
          <p:cNvSpPr txBox="1"/>
          <p:nvPr/>
        </p:nvSpPr>
        <p:spPr>
          <a:xfrm>
            <a:off x="2575101" y="6323848"/>
            <a:ext cx="4185761" cy="461665"/>
          </a:xfrm>
          <a:prstGeom prst="rect">
            <a:avLst/>
          </a:prstGeom>
          <a:noFill/>
        </p:spPr>
        <p:txBody>
          <a:bodyPr wrap="none" rtlCol="0">
            <a:spAutoFit/>
          </a:bodyPr>
          <a:lstStyle/>
          <a:p>
            <a:r>
              <a:rPr lang="zh-CN" altLang="en-US" dirty="0" smtClean="0"/>
              <a:t>摩尔状态机的输出没有毛刺。</a:t>
            </a:r>
            <a:endParaRPr lang="zh-CN" altLang="en-US" dirty="0"/>
          </a:p>
        </p:txBody>
      </p:sp>
      <p:pic>
        <p:nvPicPr>
          <p:cNvPr id="7" name="图片 6"/>
          <p:cNvPicPr>
            <a:picLocks noChangeAspect="1"/>
          </p:cNvPicPr>
          <p:nvPr/>
        </p:nvPicPr>
        <p:blipFill>
          <a:blip r:embed="rId3"/>
          <a:stretch>
            <a:fillRect/>
          </a:stretch>
        </p:blipFill>
        <p:spPr>
          <a:xfrm>
            <a:off x="323528" y="5163"/>
            <a:ext cx="2406891" cy="2636666"/>
          </a:xfrm>
          <a:prstGeom prst="rect">
            <a:avLst/>
          </a:prstGeom>
        </p:spPr>
      </p:pic>
    </p:spTree>
    <p:extLst>
      <p:ext uri="{BB962C8B-B14F-4D97-AF65-F5344CB8AC3E}">
        <p14:creationId xmlns:p14="http://schemas.microsoft.com/office/powerpoint/2010/main" val="3933589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45</a:t>
            </a:fld>
            <a:endParaRPr lang="en-US" altLang="zh-CN"/>
          </a:p>
        </p:txBody>
      </p:sp>
      <p:sp>
        <p:nvSpPr>
          <p:cNvPr id="4" name="标题 3"/>
          <p:cNvSpPr>
            <a:spLocks noGrp="1"/>
          </p:cNvSpPr>
          <p:nvPr>
            <p:ph type="title"/>
          </p:nvPr>
        </p:nvSpPr>
        <p:spPr/>
        <p:txBody>
          <a:bodyPr/>
          <a:lstStyle/>
          <a:p>
            <a:r>
              <a:rPr lang="en-US" altLang="zh-CN" b="1" dirty="0" smtClean="0"/>
              <a:t>T</a:t>
            </a:r>
            <a:r>
              <a:rPr lang="zh-CN" altLang="en-US" b="1" dirty="0" smtClean="0"/>
              <a:t>触发器的</a:t>
            </a:r>
            <a:r>
              <a:rPr lang="en-US" altLang="zh-CN" b="1" dirty="0"/>
              <a:t> </a:t>
            </a:r>
            <a:r>
              <a:rPr lang="zh-CN" altLang="en-US" dirty="0" smtClean="0"/>
              <a:t>状态机</a:t>
            </a:r>
            <a:r>
              <a:rPr lang="zh-CN" altLang="en-US" dirty="0" smtClean="0"/>
              <a:t>描述</a:t>
            </a:r>
            <a:endParaRPr lang="zh-CN" altLang="en-US" dirty="0"/>
          </a:p>
        </p:txBody>
      </p:sp>
      <p:sp>
        <p:nvSpPr>
          <p:cNvPr id="5" name="矩形 4"/>
          <p:cNvSpPr/>
          <p:nvPr/>
        </p:nvSpPr>
        <p:spPr>
          <a:xfrm>
            <a:off x="107504" y="980728"/>
            <a:ext cx="8403240" cy="5150128"/>
          </a:xfrm>
          <a:prstGeom prst="rect">
            <a:avLst/>
          </a:prstGeom>
        </p:spPr>
        <p:txBody>
          <a:bodyPr wrap="square">
            <a:spAutoFit/>
          </a:bodyPr>
          <a:lstStyle/>
          <a:p>
            <a:pPr>
              <a:lnSpc>
                <a:spcPct val="120000"/>
              </a:lnSpc>
            </a:pPr>
            <a:r>
              <a:rPr lang="en-US" altLang="zh-CN" sz="2000" b="1" dirty="0">
                <a:solidFill>
                  <a:srgbClr val="0070C0"/>
                </a:solidFill>
                <a:latin typeface="ArialBold"/>
              </a:rPr>
              <a:t>module</a:t>
            </a:r>
            <a:r>
              <a:rPr lang="en-US" altLang="zh-CN" sz="2000" b="1" dirty="0">
                <a:latin typeface="ArialBold"/>
              </a:rPr>
              <a:t> </a:t>
            </a:r>
            <a:r>
              <a:rPr lang="en-US" altLang="zh-CN" sz="2000" b="1" dirty="0" err="1" smtClean="0">
                <a:latin typeface="Arial" panose="020B0604020202020204" pitchFamily="34" charset="0"/>
              </a:rPr>
              <a:t>Moore_T</a:t>
            </a:r>
            <a:r>
              <a:rPr lang="en-US" altLang="zh-CN" sz="2000" dirty="0" smtClean="0">
                <a:latin typeface="Arial" panose="020B0604020202020204" pitchFamily="34" charset="0"/>
              </a:rPr>
              <a:t> </a:t>
            </a:r>
            <a:r>
              <a:rPr lang="en-US" altLang="zh-CN" sz="2000" dirty="0" smtClean="0">
                <a:latin typeface="Arial" panose="020B0604020202020204" pitchFamily="34" charset="0"/>
              </a:rPr>
              <a:t>(</a:t>
            </a:r>
            <a:r>
              <a:rPr lang="en-US" altLang="zh-CN" sz="2000" b="1" dirty="0" smtClean="0">
                <a:solidFill>
                  <a:srgbClr val="0070C0"/>
                </a:solidFill>
                <a:latin typeface="ArialBold"/>
              </a:rPr>
              <a:t>output</a:t>
            </a:r>
            <a:r>
              <a:rPr lang="en-US" altLang="zh-CN" sz="2000" b="1" dirty="0" smtClean="0">
                <a:latin typeface="ArialBold"/>
              </a:rPr>
              <a:t> </a:t>
            </a:r>
            <a:r>
              <a:rPr lang="en-US" altLang="zh-CN" sz="2000" dirty="0" err="1" smtClean="0">
                <a:latin typeface="Arial" panose="020B0604020202020204" pitchFamily="34" charset="0"/>
              </a:rPr>
              <a:t>y_out</a:t>
            </a:r>
            <a:r>
              <a:rPr lang="en-US" altLang="zh-CN" sz="2000" dirty="0" smtClean="0">
                <a:latin typeface="Arial" panose="020B0604020202020204" pitchFamily="34" charset="0"/>
              </a:rPr>
              <a:t>, </a:t>
            </a:r>
            <a:r>
              <a:rPr lang="en-US" altLang="zh-CN" sz="2000" b="1" dirty="0" smtClean="0">
                <a:solidFill>
                  <a:srgbClr val="0070C0"/>
                </a:solidFill>
                <a:latin typeface="ArialBold"/>
              </a:rPr>
              <a:t>input</a:t>
            </a:r>
            <a:r>
              <a:rPr lang="en-US" altLang="zh-CN" sz="2000" b="1" dirty="0" smtClean="0">
                <a:latin typeface="ArialBold"/>
              </a:rPr>
              <a:t> </a:t>
            </a:r>
            <a:r>
              <a:rPr lang="en-US" altLang="zh-CN" sz="2000" dirty="0" err="1">
                <a:latin typeface="Arial" panose="020B0604020202020204" pitchFamily="34" charset="0"/>
              </a:rPr>
              <a:t>x_in</a:t>
            </a:r>
            <a:r>
              <a:rPr lang="en-US" altLang="zh-CN" sz="2000" dirty="0">
                <a:latin typeface="Arial" panose="020B0604020202020204" pitchFamily="34" charset="0"/>
              </a:rPr>
              <a:t>, clock, </a:t>
            </a:r>
            <a:r>
              <a:rPr lang="en-US" altLang="zh-CN" sz="2000" dirty="0" smtClean="0">
                <a:latin typeface="Arial" panose="020B0604020202020204" pitchFamily="34" charset="0"/>
              </a:rPr>
              <a:t>reset);</a:t>
            </a:r>
            <a:endParaRPr lang="en-US" altLang="zh-CN" sz="2000" dirty="0">
              <a:latin typeface="Arial" panose="020B0604020202020204" pitchFamily="34" charset="0"/>
            </a:endParaRPr>
          </a:p>
          <a:p>
            <a:pPr>
              <a:lnSpc>
                <a:spcPct val="120000"/>
              </a:lnSpc>
            </a:pPr>
            <a:r>
              <a:rPr lang="en-US" altLang="zh-CN" sz="2000" b="1" dirty="0" smtClean="0">
                <a:latin typeface="ArialBold"/>
              </a:rPr>
              <a:t>  </a:t>
            </a:r>
            <a:r>
              <a:rPr lang="en-US" altLang="zh-CN" sz="2000" b="1" dirty="0" err="1" smtClean="0">
                <a:solidFill>
                  <a:srgbClr val="00B050"/>
                </a:solidFill>
                <a:latin typeface="ArialBold"/>
              </a:rPr>
              <a:t>reg</a:t>
            </a:r>
            <a:r>
              <a:rPr lang="en-US" altLang="zh-CN" sz="2000" b="1" dirty="0" smtClean="0">
                <a:solidFill>
                  <a:srgbClr val="00B050"/>
                </a:solidFill>
                <a:latin typeface="ArialBold"/>
              </a:rPr>
              <a:t> </a:t>
            </a:r>
            <a:r>
              <a:rPr lang="en-US" altLang="zh-CN" sz="2000" dirty="0">
                <a:latin typeface="Arial" panose="020B0604020202020204" pitchFamily="34" charset="0"/>
              </a:rPr>
              <a:t>[1: 0] state;</a:t>
            </a:r>
          </a:p>
          <a:p>
            <a:pPr>
              <a:lnSpc>
                <a:spcPct val="120000"/>
              </a:lnSpc>
            </a:pPr>
            <a:r>
              <a:rPr lang="en-US" altLang="zh-CN" sz="2000" b="1" dirty="0" smtClean="0">
                <a:solidFill>
                  <a:srgbClr val="0070C0"/>
                </a:solidFill>
                <a:latin typeface="ArialBold"/>
              </a:rPr>
              <a:t>  parameter</a:t>
            </a:r>
            <a:r>
              <a:rPr lang="en-US" altLang="zh-CN" sz="2000" b="1" dirty="0" smtClean="0">
                <a:latin typeface="ArialBold"/>
              </a:rPr>
              <a:t> </a:t>
            </a:r>
            <a:r>
              <a:rPr lang="en-US" altLang="zh-CN" sz="2000" dirty="0">
                <a:latin typeface="Arial" panose="020B0604020202020204" pitchFamily="34" charset="0"/>
              </a:rPr>
              <a:t>S0 = 2'b00, S1 = 2'b01, S2 = 2'b10, S3 = 2'b11;</a:t>
            </a:r>
          </a:p>
          <a:p>
            <a:pPr>
              <a:lnSpc>
                <a:spcPct val="120000"/>
              </a:lnSpc>
              <a:spcBef>
                <a:spcPts val="1000"/>
              </a:spcBef>
            </a:pPr>
            <a:r>
              <a:rPr lang="en-US" altLang="zh-CN" sz="2000" b="1" dirty="0" smtClean="0">
                <a:solidFill>
                  <a:srgbClr val="0070C0"/>
                </a:solidFill>
                <a:latin typeface="ArialBold"/>
              </a:rPr>
              <a:t>  always</a:t>
            </a:r>
            <a:r>
              <a:rPr lang="en-US" altLang="zh-CN" sz="2000" b="1" dirty="0" smtClean="0">
                <a:latin typeface="ArialBold"/>
              </a:rPr>
              <a:t> </a:t>
            </a:r>
            <a:r>
              <a:rPr lang="en-US" altLang="zh-CN" sz="2000" b="1" dirty="0">
                <a:latin typeface="ArialBold"/>
              </a:rPr>
              <a:t>@ </a:t>
            </a:r>
            <a:r>
              <a:rPr lang="en-US" altLang="zh-CN" sz="2000" dirty="0">
                <a:latin typeface="Arial" panose="020B0604020202020204" pitchFamily="34" charset="0"/>
              </a:rPr>
              <a:t>( </a:t>
            </a:r>
            <a:r>
              <a:rPr lang="en-US" altLang="zh-CN" sz="2000" b="1" dirty="0" err="1">
                <a:latin typeface="ArialBold"/>
              </a:rPr>
              <a:t>posedge</a:t>
            </a:r>
            <a:r>
              <a:rPr lang="en-US" altLang="zh-CN" sz="2000" b="1" dirty="0">
                <a:latin typeface="ArialBold"/>
              </a:rPr>
              <a:t> </a:t>
            </a:r>
            <a:r>
              <a:rPr lang="en-US" altLang="zh-CN" sz="2000" dirty="0">
                <a:latin typeface="Arial" panose="020B0604020202020204" pitchFamily="34" charset="0"/>
              </a:rPr>
              <a:t>clock, </a:t>
            </a:r>
            <a:r>
              <a:rPr lang="en-US" altLang="zh-CN" sz="2000" b="1" dirty="0" err="1">
                <a:latin typeface="ArialBold"/>
              </a:rPr>
              <a:t>negedge</a:t>
            </a:r>
            <a:r>
              <a:rPr lang="en-US" altLang="zh-CN" sz="2000" b="1" dirty="0">
                <a:latin typeface="ArialBold"/>
              </a:rPr>
              <a:t> </a:t>
            </a:r>
            <a:r>
              <a:rPr lang="en-US" altLang="zh-CN" sz="2000" dirty="0">
                <a:latin typeface="Arial" panose="020B0604020202020204" pitchFamily="34" charset="0"/>
              </a:rPr>
              <a:t>reset)</a:t>
            </a:r>
          </a:p>
          <a:p>
            <a:pPr>
              <a:lnSpc>
                <a:spcPct val="120000"/>
              </a:lnSpc>
            </a:pPr>
            <a:r>
              <a:rPr lang="en-US" altLang="zh-CN" sz="2000" b="1" dirty="0" smtClean="0">
                <a:solidFill>
                  <a:srgbClr val="0070C0"/>
                </a:solidFill>
                <a:latin typeface="ArialBold"/>
              </a:rPr>
              <a:t>    if</a:t>
            </a:r>
            <a:r>
              <a:rPr lang="en-US" altLang="zh-CN" sz="2000" b="1" dirty="0" smtClean="0">
                <a:latin typeface="ArialBold"/>
              </a:rPr>
              <a:t> </a:t>
            </a:r>
            <a:r>
              <a:rPr lang="en-US" altLang="zh-CN" sz="2000" dirty="0">
                <a:latin typeface="Arial" panose="020B0604020202020204" pitchFamily="34" charset="0"/>
              </a:rPr>
              <a:t>(reset == 0) state &lt;= S0; </a:t>
            </a:r>
            <a:r>
              <a:rPr lang="en-US" altLang="zh-CN" sz="1800" dirty="0">
                <a:solidFill>
                  <a:schemeClr val="bg1">
                    <a:lumMod val="50000"/>
                  </a:schemeClr>
                </a:solidFill>
                <a:latin typeface="Arial" panose="020B0604020202020204" pitchFamily="34" charset="0"/>
              </a:rPr>
              <a:t>// Initialize to state S0</a:t>
            </a:r>
            <a:endParaRPr lang="en-US" altLang="zh-CN" sz="2000" dirty="0">
              <a:solidFill>
                <a:schemeClr val="bg1">
                  <a:lumMod val="50000"/>
                </a:schemeClr>
              </a:solidFill>
              <a:latin typeface="Arial" panose="020B0604020202020204" pitchFamily="34" charset="0"/>
            </a:endParaRPr>
          </a:p>
          <a:p>
            <a:pPr>
              <a:lnSpc>
                <a:spcPct val="120000"/>
              </a:lnSpc>
            </a:pPr>
            <a:r>
              <a:rPr lang="en-US" altLang="zh-CN" sz="2000" b="1" dirty="0" smtClean="0">
                <a:solidFill>
                  <a:srgbClr val="0070C0"/>
                </a:solidFill>
                <a:latin typeface="ArialBold"/>
              </a:rPr>
              <a:t>    else</a:t>
            </a:r>
            <a:r>
              <a:rPr lang="en-US" altLang="zh-CN" sz="2000" b="1" dirty="0" smtClean="0">
                <a:latin typeface="ArialBold"/>
              </a:rPr>
              <a:t> </a:t>
            </a:r>
            <a:r>
              <a:rPr lang="en-US" altLang="zh-CN" sz="2000" b="1" dirty="0">
                <a:solidFill>
                  <a:srgbClr val="0070C0"/>
                </a:solidFill>
                <a:latin typeface="ArialBold"/>
              </a:rPr>
              <a:t>case</a:t>
            </a:r>
            <a:r>
              <a:rPr lang="en-US" altLang="zh-CN" sz="2000" b="1" dirty="0">
                <a:latin typeface="ArialBold"/>
              </a:rPr>
              <a:t> </a:t>
            </a:r>
            <a:r>
              <a:rPr lang="en-US" altLang="zh-CN" sz="2000" dirty="0">
                <a:latin typeface="Arial" panose="020B0604020202020204" pitchFamily="34" charset="0"/>
              </a:rPr>
              <a:t>(state)</a:t>
            </a:r>
          </a:p>
          <a:p>
            <a:pPr>
              <a:lnSpc>
                <a:spcPct val="120000"/>
              </a:lnSpc>
            </a:pPr>
            <a:r>
              <a:rPr lang="en-US" altLang="zh-CN" sz="2000" dirty="0" smtClean="0">
                <a:latin typeface="Arial" panose="020B0604020202020204" pitchFamily="34" charset="0"/>
              </a:rPr>
              <a:t>          S0</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S1;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S0;</a:t>
            </a:r>
          </a:p>
          <a:p>
            <a:pPr>
              <a:lnSpc>
                <a:spcPct val="120000"/>
              </a:lnSpc>
            </a:pPr>
            <a:r>
              <a:rPr lang="en-US" altLang="zh-CN" sz="2000" dirty="0" smtClean="0">
                <a:latin typeface="Arial" panose="020B0604020202020204" pitchFamily="34" charset="0"/>
              </a:rPr>
              <a:t>          S1</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S2;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S1;</a:t>
            </a:r>
          </a:p>
          <a:p>
            <a:pPr>
              <a:lnSpc>
                <a:spcPct val="120000"/>
              </a:lnSpc>
            </a:pPr>
            <a:r>
              <a:rPr lang="en-US" altLang="zh-CN" sz="2000" dirty="0" smtClean="0">
                <a:latin typeface="Arial" panose="020B0604020202020204" pitchFamily="34" charset="0"/>
              </a:rPr>
              <a:t>          S2</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S3;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S2;</a:t>
            </a:r>
          </a:p>
          <a:p>
            <a:pPr>
              <a:lnSpc>
                <a:spcPct val="120000"/>
              </a:lnSpc>
            </a:pPr>
            <a:r>
              <a:rPr lang="en-US" altLang="zh-CN" sz="2000" dirty="0" smtClean="0">
                <a:latin typeface="Arial" panose="020B0604020202020204" pitchFamily="34" charset="0"/>
              </a:rPr>
              <a:t>          S3</a:t>
            </a:r>
            <a:r>
              <a:rPr lang="en-US" altLang="zh-CN" sz="2000" dirty="0">
                <a:latin typeface="Arial" panose="020B0604020202020204" pitchFamily="34" charset="0"/>
              </a:rPr>
              <a:t>: </a:t>
            </a:r>
            <a:r>
              <a:rPr lang="en-US" altLang="zh-CN" sz="2000" b="1" dirty="0">
                <a:solidFill>
                  <a:srgbClr val="0070C0"/>
                </a:solidFill>
                <a:latin typeface="ArialBold"/>
              </a:rPr>
              <a:t>if</a:t>
            </a:r>
            <a:r>
              <a:rPr lang="en-US" altLang="zh-CN" sz="2000" b="1" dirty="0">
                <a:latin typeface="ArialBold"/>
              </a:rPr>
              <a:t> </a:t>
            </a:r>
            <a:r>
              <a:rPr lang="en-US" altLang="zh-CN" sz="2000" dirty="0">
                <a:latin typeface="Arial" panose="020B0604020202020204" pitchFamily="34" charset="0"/>
              </a:rPr>
              <a:t>(</a:t>
            </a:r>
            <a:r>
              <a:rPr lang="en-US" altLang="zh-CN" sz="2000" dirty="0" err="1">
                <a:latin typeface="Arial" panose="020B0604020202020204" pitchFamily="34" charset="0"/>
              </a:rPr>
              <a:t>x_in</a:t>
            </a:r>
            <a:r>
              <a:rPr lang="en-US" altLang="zh-CN" sz="2000" dirty="0">
                <a:latin typeface="Arial" panose="020B0604020202020204" pitchFamily="34" charset="0"/>
              </a:rPr>
              <a:t>) state &lt;= S0; </a:t>
            </a:r>
            <a:r>
              <a:rPr lang="en-US" altLang="zh-CN" sz="2000" b="1" dirty="0">
                <a:solidFill>
                  <a:srgbClr val="0070C0"/>
                </a:solidFill>
                <a:latin typeface="ArialBold"/>
              </a:rPr>
              <a:t>else</a:t>
            </a:r>
            <a:r>
              <a:rPr lang="en-US" altLang="zh-CN" sz="2000" b="1" dirty="0">
                <a:latin typeface="ArialBold"/>
              </a:rPr>
              <a:t> </a:t>
            </a:r>
            <a:r>
              <a:rPr lang="en-US" altLang="zh-CN" sz="2000" dirty="0">
                <a:latin typeface="Arial" panose="020B0604020202020204" pitchFamily="34" charset="0"/>
              </a:rPr>
              <a:t>state &lt;= S3;</a:t>
            </a:r>
          </a:p>
          <a:p>
            <a:pPr>
              <a:lnSpc>
                <a:spcPct val="120000"/>
              </a:lnSpc>
            </a:pPr>
            <a:r>
              <a:rPr lang="en-US" altLang="zh-CN" sz="2000" b="1" dirty="0" smtClean="0">
                <a:solidFill>
                  <a:srgbClr val="0070C0"/>
                </a:solidFill>
                <a:latin typeface="ArialBold"/>
              </a:rPr>
              <a:t>    </a:t>
            </a:r>
            <a:r>
              <a:rPr lang="en-US" altLang="zh-CN" sz="2000" b="1" dirty="0" err="1" smtClean="0">
                <a:solidFill>
                  <a:srgbClr val="0070C0"/>
                </a:solidFill>
                <a:latin typeface="ArialBold"/>
              </a:rPr>
              <a:t>endcase</a:t>
            </a:r>
            <a:endParaRPr lang="en-US" altLang="zh-CN" sz="2000" b="1" dirty="0">
              <a:solidFill>
                <a:srgbClr val="0070C0"/>
              </a:solidFill>
              <a:latin typeface="ArialBold"/>
            </a:endParaRPr>
          </a:p>
          <a:p>
            <a:pPr>
              <a:lnSpc>
                <a:spcPct val="120000"/>
              </a:lnSpc>
              <a:spcBef>
                <a:spcPts val="1000"/>
              </a:spcBef>
            </a:pPr>
            <a:r>
              <a:rPr lang="en-US" altLang="zh-CN" sz="2000" b="1" dirty="0" smtClean="0">
                <a:solidFill>
                  <a:srgbClr val="0070C0"/>
                </a:solidFill>
                <a:latin typeface="ArialBold"/>
              </a:rPr>
              <a:t>  assign</a:t>
            </a:r>
            <a:r>
              <a:rPr lang="en-US" altLang="zh-CN" sz="2000" b="1" dirty="0" smtClean="0">
                <a:latin typeface="ArialBold"/>
              </a:rPr>
              <a:t> </a:t>
            </a:r>
            <a:r>
              <a:rPr lang="en-US" altLang="zh-CN" sz="2000" dirty="0" err="1">
                <a:latin typeface="Arial" panose="020B0604020202020204" pitchFamily="34" charset="0"/>
              </a:rPr>
              <a:t>y_out</a:t>
            </a:r>
            <a:r>
              <a:rPr lang="en-US" altLang="zh-CN" sz="2000" dirty="0">
                <a:latin typeface="Arial" panose="020B0604020202020204" pitchFamily="34" charset="0"/>
              </a:rPr>
              <a:t> = (state == S3); </a:t>
            </a:r>
            <a:r>
              <a:rPr lang="en-US" altLang="zh-CN" sz="2000" dirty="0">
                <a:solidFill>
                  <a:schemeClr val="bg1">
                    <a:lumMod val="50000"/>
                  </a:schemeClr>
                </a:solidFill>
                <a:latin typeface="Arial" panose="020B0604020202020204" pitchFamily="34" charset="0"/>
              </a:rPr>
              <a:t>// Output of </a:t>
            </a:r>
            <a:r>
              <a:rPr lang="en-US" altLang="zh-CN" sz="2000" dirty="0" smtClean="0">
                <a:solidFill>
                  <a:schemeClr val="bg1">
                    <a:lumMod val="50000"/>
                  </a:schemeClr>
                </a:solidFill>
                <a:latin typeface="Arial" panose="020B0604020202020204" pitchFamily="34" charset="0"/>
              </a:rPr>
              <a:t>flip-flops</a:t>
            </a:r>
            <a:endParaRPr lang="en-US" altLang="zh-CN" sz="2000" dirty="0">
              <a:solidFill>
                <a:schemeClr val="bg1">
                  <a:lumMod val="50000"/>
                </a:schemeClr>
              </a:solidFill>
              <a:latin typeface="Arial" panose="020B0604020202020204" pitchFamily="34" charset="0"/>
            </a:endParaRPr>
          </a:p>
          <a:p>
            <a:pPr>
              <a:lnSpc>
                <a:spcPct val="120000"/>
              </a:lnSpc>
            </a:pPr>
            <a:r>
              <a:rPr lang="en-US" altLang="zh-CN" sz="2000" b="1" dirty="0" err="1">
                <a:solidFill>
                  <a:srgbClr val="0070C0"/>
                </a:solidFill>
                <a:latin typeface="ArialBold"/>
              </a:rPr>
              <a:t>endmodule</a:t>
            </a:r>
            <a:endParaRPr lang="zh-CN" altLang="en-US" sz="2000" dirty="0">
              <a:solidFill>
                <a:srgbClr val="0070C0"/>
              </a:solidFill>
            </a:endParaRPr>
          </a:p>
        </p:txBody>
      </p:sp>
      <p:pic>
        <p:nvPicPr>
          <p:cNvPr id="6" name="图片 5"/>
          <p:cNvPicPr>
            <a:picLocks noChangeAspect="1"/>
          </p:cNvPicPr>
          <p:nvPr/>
        </p:nvPicPr>
        <p:blipFill>
          <a:blip r:embed="rId2"/>
          <a:stretch>
            <a:fillRect/>
          </a:stretch>
        </p:blipFill>
        <p:spPr>
          <a:xfrm>
            <a:off x="6405562" y="2276872"/>
            <a:ext cx="2657475" cy="3352800"/>
          </a:xfrm>
          <a:prstGeom prst="rect">
            <a:avLst/>
          </a:prstGeom>
        </p:spPr>
      </p:pic>
    </p:spTree>
    <p:extLst>
      <p:ext uri="{BB962C8B-B14F-4D97-AF65-F5344CB8AC3E}">
        <p14:creationId xmlns:p14="http://schemas.microsoft.com/office/powerpoint/2010/main" val="902608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46</a:t>
            </a:fld>
            <a:endParaRPr lang="en-US" altLang="zh-CN"/>
          </a:p>
        </p:txBody>
      </p:sp>
      <p:sp>
        <p:nvSpPr>
          <p:cNvPr id="4" name="标题 3"/>
          <p:cNvSpPr>
            <a:spLocks noGrp="1"/>
          </p:cNvSpPr>
          <p:nvPr>
            <p:ph type="title"/>
          </p:nvPr>
        </p:nvSpPr>
        <p:spPr/>
        <p:txBody>
          <a:bodyPr/>
          <a:lstStyle/>
          <a:p>
            <a:r>
              <a:rPr lang="en-US" altLang="zh-CN" b="1" dirty="0"/>
              <a:t>T</a:t>
            </a:r>
            <a:r>
              <a:rPr lang="zh-CN" altLang="en-US" b="1" dirty="0"/>
              <a:t>触发器</a:t>
            </a:r>
            <a:r>
              <a:rPr lang="zh-CN" altLang="en-US" dirty="0" smtClean="0"/>
              <a:t>的 结构</a:t>
            </a:r>
            <a:r>
              <a:rPr lang="zh-CN" altLang="en-US" dirty="0" smtClean="0"/>
              <a:t>描述</a:t>
            </a:r>
            <a:endParaRPr lang="zh-CN" altLang="en-US" dirty="0"/>
          </a:p>
        </p:txBody>
      </p:sp>
      <p:sp>
        <p:nvSpPr>
          <p:cNvPr id="5" name="矩形 4"/>
          <p:cNvSpPr/>
          <p:nvPr/>
        </p:nvSpPr>
        <p:spPr>
          <a:xfrm>
            <a:off x="251520" y="980728"/>
            <a:ext cx="8640960" cy="5887766"/>
          </a:xfrm>
          <a:prstGeom prst="rect">
            <a:avLst/>
          </a:prstGeom>
        </p:spPr>
        <p:txBody>
          <a:bodyPr wrap="square">
            <a:spAutoFit/>
          </a:bodyPr>
          <a:lstStyle/>
          <a:p>
            <a:pPr>
              <a:lnSpc>
                <a:spcPct val="120000"/>
              </a:lnSpc>
            </a:pPr>
            <a:r>
              <a:rPr lang="en-US" altLang="zh-CN" sz="1800" b="1" dirty="0">
                <a:solidFill>
                  <a:srgbClr val="0070C0"/>
                </a:solidFill>
                <a:latin typeface="ArialBold"/>
              </a:rPr>
              <a:t>module</a:t>
            </a:r>
            <a:r>
              <a:rPr lang="en-US" altLang="zh-CN" sz="1800" b="1" dirty="0">
                <a:latin typeface="ArialBold"/>
              </a:rPr>
              <a:t> </a:t>
            </a:r>
            <a:r>
              <a:rPr lang="en-US" altLang="zh-CN" sz="1800" b="1" dirty="0" err="1" smtClean="0">
                <a:latin typeface="Arial" panose="020B0604020202020204" pitchFamily="34" charset="0"/>
              </a:rPr>
              <a:t>Moore_STR_T</a:t>
            </a:r>
            <a:r>
              <a:rPr lang="en-US" altLang="zh-CN" sz="1800" dirty="0" smtClean="0">
                <a:latin typeface="Arial" panose="020B0604020202020204" pitchFamily="34" charset="0"/>
              </a:rPr>
              <a:t> </a:t>
            </a:r>
            <a:r>
              <a:rPr lang="en-US" altLang="zh-CN" sz="1800" dirty="0" smtClean="0">
                <a:latin typeface="Arial" panose="020B0604020202020204" pitchFamily="34" charset="0"/>
              </a:rPr>
              <a:t>(</a:t>
            </a:r>
            <a:r>
              <a:rPr lang="en-US" altLang="zh-CN" sz="1800" b="1" dirty="0" smtClean="0">
                <a:solidFill>
                  <a:srgbClr val="0070C0"/>
                </a:solidFill>
                <a:latin typeface="ArialBold"/>
              </a:rPr>
              <a:t>output</a:t>
            </a:r>
            <a:r>
              <a:rPr lang="en-US" altLang="zh-CN" sz="1800" b="1" dirty="0" smtClean="0">
                <a:latin typeface="ArialBold"/>
              </a:rPr>
              <a:t> </a:t>
            </a:r>
            <a:r>
              <a:rPr lang="en-US" altLang="zh-CN" sz="1800" dirty="0" smtClean="0">
                <a:latin typeface="Arial" panose="020B0604020202020204" pitchFamily="34" charset="0"/>
              </a:rPr>
              <a:t>y, </a:t>
            </a:r>
            <a:r>
              <a:rPr lang="en-US" altLang="zh-CN" sz="1800" dirty="0">
                <a:latin typeface="Arial" panose="020B0604020202020204" pitchFamily="34" charset="0"/>
              </a:rPr>
              <a:t>A, </a:t>
            </a:r>
            <a:r>
              <a:rPr lang="en-US" altLang="zh-CN" sz="1800" dirty="0" smtClean="0">
                <a:latin typeface="Arial" panose="020B0604020202020204" pitchFamily="34" charset="0"/>
              </a:rPr>
              <a:t>B, </a:t>
            </a:r>
            <a:r>
              <a:rPr lang="en-US" altLang="zh-CN" sz="1800" b="1" dirty="0" smtClean="0">
                <a:solidFill>
                  <a:srgbClr val="0070C0"/>
                </a:solidFill>
                <a:latin typeface="ArialBold"/>
              </a:rPr>
              <a:t>input</a:t>
            </a:r>
            <a:r>
              <a:rPr lang="en-US" altLang="zh-CN" sz="1800" b="1" dirty="0" smtClean="0">
                <a:latin typeface="ArialBold"/>
              </a:rPr>
              <a:t> </a:t>
            </a:r>
            <a:r>
              <a:rPr lang="en-US" altLang="zh-CN" sz="1800" dirty="0" smtClean="0">
                <a:latin typeface="Arial" panose="020B0604020202020204" pitchFamily="34" charset="0"/>
              </a:rPr>
              <a:t>x, </a:t>
            </a:r>
            <a:r>
              <a:rPr lang="en-US" altLang="zh-CN" sz="1800" dirty="0" smtClean="0">
                <a:latin typeface="Arial" panose="020B0604020202020204" pitchFamily="34" charset="0"/>
              </a:rPr>
              <a:t>clock</a:t>
            </a:r>
            <a:r>
              <a:rPr lang="en-US" altLang="zh-CN" sz="1800" dirty="0">
                <a:latin typeface="Arial" panose="020B0604020202020204" pitchFamily="34" charset="0"/>
              </a:rPr>
              <a:t>, </a:t>
            </a:r>
            <a:r>
              <a:rPr lang="en-US" altLang="zh-CN" sz="1800" dirty="0" smtClean="0">
                <a:latin typeface="Arial" panose="020B0604020202020204" pitchFamily="34" charset="0"/>
              </a:rPr>
              <a:t>reset);</a:t>
            </a:r>
            <a:endParaRPr lang="en-US" altLang="zh-CN" sz="1800" dirty="0">
              <a:latin typeface="Arial" panose="020B0604020202020204" pitchFamily="34" charset="0"/>
            </a:endParaRPr>
          </a:p>
          <a:p>
            <a:pPr>
              <a:lnSpc>
                <a:spcPct val="120000"/>
              </a:lnSpc>
            </a:pPr>
            <a:r>
              <a:rPr lang="en-US" altLang="zh-CN" sz="1800" b="1" dirty="0" smtClean="0">
                <a:solidFill>
                  <a:srgbClr val="0070C0"/>
                </a:solidFill>
                <a:latin typeface="ArialBold"/>
              </a:rPr>
              <a:t>  wire</a:t>
            </a:r>
            <a:r>
              <a:rPr lang="en-US" altLang="zh-CN" sz="1800" b="1" dirty="0" smtClean="0">
                <a:latin typeface="ArialBold"/>
              </a:rPr>
              <a:t> </a:t>
            </a:r>
            <a:r>
              <a:rPr lang="en-US" altLang="zh-CN" sz="1800" dirty="0">
                <a:latin typeface="Arial" panose="020B0604020202020204" pitchFamily="34" charset="0"/>
              </a:rPr>
              <a:t>TA, TB;</a:t>
            </a:r>
          </a:p>
          <a:p>
            <a:pPr>
              <a:lnSpc>
                <a:spcPct val="120000"/>
              </a:lnSpc>
              <a:spcBef>
                <a:spcPts val="1000"/>
              </a:spcBef>
            </a:pPr>
            <a:r>
              <a:rPr lang="en-US" altLang="zh-CN" sz="1600" dirty="0" smtClean="0">
                <a:solidFill>
                  <a:schemeClr val="bg1">
                    <a:lumMod val="50000"/>
                  </a:schemeClr>
                </a:solidFill>
                <a:latin typeface="Arial" panose="020B0604020202020204" pitchFamily="34" charset="0"/>
              </a:rPr>
              <a:t>    // Flip-flop </a:t>
            </a:r>
            <a:r>
              <a:rPr lang="en-US" altLang="zh-CN" sz="1600" dirty="0">
                <a:solidFill>
                  <a:schemeClr val="bg1">
                    <a:lumMod val="50000"/>
                  </a:schemeClr>
                </a:solidFill>
                <a:latin typeface="Arial" panose="020B0604020202020204" pitchFamily="34" charset="0"/>
              </a:rPr>
              <a:t>input equations</a:t>
            </a:r>
          </a:p>
          <a:p>
            <a:pPr>
              <a:lnSpc>
                <a:spcPct val="120000"/>
              </a:lnSpc>
            </a:pPr>
            <a:r>
              <a:rPr lang="en-US" altLang="zh-CN" sz="1800" b="1" dirty="0" smtClean="0">
                <a:solidFill>
                  <a:srgbClr val="0070C0"/>
                </a:solidFill>
                <a:latin typeface="ArialBold"/>
              </a:rPr>
              <a:t>  assign</a:t>
            </a:r>
            <a:r>
              <a:rPr lang="en-US" altLang="zh-CN" sz="1800" b="1" dirty="0" smtClean="0">
                <a:latin typeface="ArialBold"/>
              </a:rPr>
              <a:t> </a:t>
            </a:r>
            <a:r>
              <a:rPr lang="en-US" altLang="zh-CN" sz="1800" dirty="0" smtClean="0">
                <a:latin typeface="Arial" panose="020B0604020202020204" pitchFamily="34" charset="0"/>
              </a:rPr>
              <a:t>TA = </a:t>
            </a:r>
            <a:r>
              <a:rPr lang="en-US" altLang="zh-CN" sz="1800" dirty="0" smtClean="0">
                <a:latin typeface="Arial" panose="020B0604020202020204" pitchFamily="34" charset="0"/>
              </a:rPr>
              <a:t>x </a:t>
            </a:r>
            <a:r>
              <a:rPr lang="en-US" altLang="zh-CN" sz="1800" dirty="0" smtClean="0">
                <a:latin typeface="Arial" panose="020B0604020202020204" pitchFamily="34" charset="0"/>
              </a:rPr>
              <a:t>&amp; B; </a:t>
            </a:r>
          </a:p>
          <a:p>
            <a:pPr>
              <a:lnSpc>
                <a:spcPct val="120000"/>
              </a:lnSpc>
            </a:pPr>
            <a:r>
              <a:rPr lang="en-US" altLang="zh-CN" sz="1800" b="1" dirty="0" smtClean="0">
                <a:solidFill>
                  <a:srgbClr val="0070C0"/>
                </a:solidFill>
                <a:latin typeface="ArialBold"/>
              </a:rPr>
              <a:t>  assign</a:t>
            </a:r>
            <a:r>
              <a:rPr lang="en-US" altLang="zh-CN" sz="1800" b="1" dirty="0" smtClean="0">
                <a:latin typeface="ArialBold"/>
              </a:rPr>
              <a:t> </a:t>
            </a:r>
            <a:r>
              <a:rPr lang="en-US" altLang="zh-CN" sz="1800" dirty="0">
                <a:latin typeface="Arial" panose="020B0604020202020204" pitchFamily="34" charset="0"/>
              </a:rPr>
              <a:t>TB = </a:t>
            </a:r>
            <a:r>
              <a:rPr lang="en-US" altLang="zh-CN" sz="1800" dirty="0" smtClean="0">
                <a:latin typeface="Arial" panose="020B0604020202020204" pitchFamily="34" charset="0"/>
              </a:rPr>
              <a:t>x;</a:t>
            </a:r>
            <a:endParaRPr lang="en-US" altLang="zh-CN" sz="1800" dirty="0">
              <a:latin typeface="Arial" panose="020B0604020202020204" pitchFamily="34" charset="0"/>
            </a:endParaRPr>
          </a:p>
          <a:p>
            <a:pPr>
              <a:lnSpc>
                <a:spcPct val="120000"/>
              </a:lnSpc>
              <a:spcBef>
                <a:spcPts val="1000"/>
              </a:spcBef>
            </a:pPr>
            <a:r>
              <a:rPr lang="en-US" altLang="zh-CN" sz="1600" dirty="0" smtClean="0">
                <a:solidFill>
                  <a:schemeClr val="bg1">
                    <a:lumMod val="50000"/>
                  </a:schemeClr>
                </a:solidFill>
                <a:latin typeface="Arial" panose="020B0604020202020204" pitchFamily="34" charset="0"/>
              </a:rPr>
              <a:t>    // </a:t>
            </a:r>
            <a:r>
              <a:rPr lang="en-US" altLang="zh-CN" sz="1600" dirty="0">
                <a:solidFill>
                  <a:schemeClr val="bg1">
                    <a:lumMod val="50000"/>
                  </a:schemeClr>
                </a:solidFill>
                <a:latin typeface="Arial" panose="020B0604020202020204" pitchFamily="34" charset="0"/>
              </a:rPr>
              <a:t>Output equation</a:t>
            </a:r>
          </a:p>
          <a:p>
            <a:pPr>
              <a:lnSpc>
                <a:spcPct val="120000"/>
              </a:lnSpc>
            </a:pPr>
            <a:r>
              <a:rPr lang="en-US" altLang="zh-CN" sz="1800" b="1" dirty="0" smtClean="0">
                <a:solidFill>
                  <a:srgbClr val="0070C0"/>
                </a:solidFill>
                <a:latin typeface="ArialBold"/>
              </a:rPr>
              <a:t>  assign</a:t>
            </a:r>
            <a:r>
              <a:rPr lang="en-US" altLang="zh-CN" sz="1800" b="1" dirty="0" smtClean="0">
                <a:latin typeface="ArialBold"/>
              </a:rPr>
              <a:t> </a:t>
            </a:r>
            <a:r>
              <a:rPr lang="en-US" altLang="zh-CN" sz="1800" dirty="0" smtClean="0">
                <a:latin typeface="Arial" panose="020B0604020202020204" pitchFamily="34" charset="0"/>
              </a:rPr>
              <a:t>y </a:t>
            </a:r>
            <a:r>
              <a:rPr lang="en-US" altLang="zh-CN" sz="1800" dirty="0">
                <a:latin typeface="Arial" panose="020B0604020202020204" pitchFamily="34" charset="0"/>
              </a:rPr>
              <a:t>= A &amp; B;</a:t>
            </a:r>
          </a:p>
          <a:p>
            <a:pPr>
              <a:lnSpc>
                <a:spcPct val="120000"/>
              </a:lnSpc>
              <a:spcBef>
                <a:spcPts val="1000"/>
              </a:spcBef>
            </a:pPr>
            <a:r>
              <a:rPr lang="en-US" altLang="zh-CN" sz="1600" dirty="0" smtClean="0">
                <a:solidFill>
                  <a:schemeClr val="bg1">
                    <a:lumMod val="50000"/>
                  </a:schemeClr>
                </a:solidFill>
                <a:latin typeface="Arial" panose="020B0604020202020204" pitchFamily="34" charset="0"/>
              </a:rPr>
              <a:t>    // </a:t>
            </a:r>
            <a:r>
              <a:rPr lang="en-US" altLang="zh-CN" sz="1600" dirty="0">
                <a:solidFill>
                  <a:schemeClr val="bg1">
                    <a:lumMod val="50000"/>
                  </a:schemeClr>
                </a:solidFill>
                <a:latin typeface="Arial" panose="020B0604020202020204" pitchFamily="34" charset="0"/>
              </a:rPr>
              <a:t>Instantiate Toggle </a:t>
            </a:r>
            <a:r>
              <a:rPr lang="en-US" altLang="zh-CN" sz="1600" dirty="0" smtClean="0">
                <a:solidFill>
                  <a:schemeClr val="bg1">
                    <a:lumMod val="50000"/>
                  </a:schemeClr>
                </a:solidFill>
                <a:latin typeface="Arial" panose="020B0604020202020204" pitchFamily="34" charset="0"/>
              </a:rPr>
              <a:t>flip-flops</a:t>
            </a:r>
            <a:endParaRPr lang="en-US" altLang="zh-CN" sz="1600" dirty="0">
              <a:solidFill>
                <a:schemeClr val="bg1">
                  <a:lumMod val="50000"/>
                </a:schemeClr>
              </a:solidFill>
              <a:latin typeface="Arial" panose="020B0604020202020204" pitchFamily="34" charset="0"/>
            </a:endParaRPr>
          </a:p>
          <a:p>
            <a:pPr>
              <a:lnSpc>
                <a:spcPct val="120000"/>
              </a:lnSpc>
            </a:pPr>
            <a:r>
              <a:rPr lang="en-US" altLang="zh-CN" sz="1800" dirty="0" smtClean="0">
                <a:latin typeface="Arial" panose="020B0604020202020204" pitchFamily="34" charset="0"/>
              </a:rPr>
              <a:t>    </a:t>
            </a:r>
            <a:r>
              <a:rPr lang="en-US" altLang="zh-CN" sz="1800" dirty="0" err="1" smtClean="0">
                <a:latin typeface="Arial" panose="020B0604020202020204" pitchFamily="34" charset="0"/>
              </a:rPr>
              <a:t>Toggle_flip_flop</a:t>
            </a:r>
            <a:r>
              <a:rPr lang="en-US" altLang="zh-CN" sz="1800" dirty="0" smtClean="0">
                <a:latin typeface="Arial" panose="020B0604020202020204" pitchFamily="34" charset="0"/>
              </a:rPr>
              <a:t> </a:t>
            </a:r>
            <a:r>
              <a:rPr lang="en-US" altLang="zh-CN" sz="1800" dirty="0">
                <a:latin typeface="Arial" panose="020B0604020202020204" pitchFamily="34" charset="0"/>
              </a:rPr>
              <a:t>M_A (A, TA, clock, reset);</a:t>
            </a:r>
          </a:p>
          <a:p>
            <a:pPr>
              <a:lnSpc>
                <a:spcPct val="120000"/>
              </a:lnSpc>
            </a:pPr>
            <a:r>
              <a:rPr lang="en-US" altLang="zh-CN" sz="1800" dirty="0" smtClean="0">
                <a:latin typeface="Arial" panose="020B0604020202020204" pitchFamily="34" charset="0"/>
              </a:rPr>
              <a:t>    </a:t>
            </a:r>
            <a:r>
              <a:rPr lang="en-US" altLang="zh-CN" sz="1800" dirty="0" err="1" smtClean="0">
                <a:latin typeface="Arial" panose="020B0604020202020204" pitchFamily="34" charset="0"/>
              </a:rPr>
              <a:t>Toggle_flip_flop</a:t>
            </a:r>
            <a:r>
              <a:rPr lang="en-US" altLang="zh-CN" sz="1800" dirty="0" smtClean="0">
                <a:latin typeface="Arial" panose="020B0604020202020204" pitchFamily="34" charset="0"/>
              </a:rPr>
              <a:t> </a:t>
            </a:r>
            <a:r>
              <a:rPr lang="en-US" altLang="zh-CN" sz="1800" dirty="0">
                <a:latin typeface="Arial" panose="020B0604020202020204" pitchFamily="34" charset="0"/>
              </a:rPr>
              <a:t>M_B (B, TB, clock, reset);</a:t>
            </a:r>
          </a:p>
          <a:p>
            <a:pPr>
              <a:lnSpc>
                <a:spcPct val="120000"/>
              </a:lnSpc>
            </a:pPr>
            <a:r>
              <a:rPr lang="en-US" altLang="zh-CN" sz="1800" b="1" dirty="0" err="1">
                <a:solidFill>
                  <a:srgbClr val="0070C0"/>
                </a:solidFill>
                <a:latin typeface="ArialBold"/>
              </a:rPr>
              <a:t>endmodule</a:t>
            </a:r>
            <a:endParaRPr lang="en-US" altLang="zh-CN" sz="1800" b="1" dirty="0" smtClean="0">
              <a:solidFill>
                <a:srgbClr val="0070C0"/>
              </a:solidFill>
              <a:latin typeface="ArialBold"/>
            </a:endParaRPr>
          </a:p>
          <a:p>
            <a:pPr>
              <a:lnSpc>
                <a:spcPct val="120000"/>
              </a:lnSpc>
            </a:pPr>
            <a:endParaRPr lang="en-US" altLang="zh-CN" sz="1100" b="1" dirty="0">
              <a:latin typeface="ArialBold"/>
            </a:endParaRPr>
          </a:p>
          <a:p>
            <a:pPr>
              <a:lnSpc>
                <a:spcPct val="120000"/>
              </a:lnSpc>
            </a:pPr>
            <a:r>
              <a:rPr lang="en-US" altLang="zh-CN" sz="1800" b="1" dirty="0">
                <a:solidFill>
                  <a:srgbClr val="0070C0"/>
                </a:solidFill>
                <a:latin typeface="ArialBold"/>
              </a:rPr>
              <a:t>module</a:t>
            </a:r>
            <a:r>
              <a:rPr lang="en-US" altLang="zh-CN" sz="1800" b="1" dirty="0">
                <a:latin typeface="ArialBold"/>
              </a:rPr>
              <a:t> </a:t>
            </a:r>
            <a:r>
              <a:rPr lang="en-US" altLang="zh-CN" sz="1800" b="1" dirty="0" err="1" smtClean="0">
                <a:latin typeface="Arial" panose="020B0604020202020204" pitchFamily="34" charset="0"/>
              </a:rPr>
              <a:t>Toggle_flip_flop</a:t>
            </a:r>
            <a:r>
              <a:rPr lang="en-US" altLang="zh-CN" sz="1800" dirty="0" smtClean="0">
                <a:latin typeface="Arial" panose="020B0604020202020204" pitchFamily="34" charset="0"/>
              </a:rPr>
              <a:t> (</a:t>
            </a:r>
            <a:r>
              <a:rPr lang="en-US" altLang="zh-CN" sz="1800" b="1" dirty="0">
                <a:solidFill>
                  <a:srgbClr val="0070C0"/>
                </a:solidFill>
                <a:latin typeface="ArialBold"/>
              </a:rPr>
              <a:t>output</a:t>
            </a:r>
            <a:r>
              <a:rPr lang="en-US" altLang="zh-CN" sz="1800" b="1" dirty="0">
                <a:latin typeface="ArialBold"/>
              </a:rPr>
              <a:t> </a:t>
            </a:r>
            <a:r>
              <a:rPr lang="en-US" altLang="zh-CN" sz="1800" b="1" dirty="0" err="1">
                <a:solidFill>
                  <a:srgbClr val="0070C0"/>
                </a:solidFill>
                <a:latin typeface="ArialBold"/>
              </a:rPr>
              <a:t>reg</a:t>
            </a:r>
            <a:r>
              <a:rPr lang="en-US" altLang="zh-CN" sz="1800" b="1" dirty="0">
                <a:solidFill>
                  <a:srgbClr val="0070C0"/>
                </a:solidFill>
                <a:latin typeface="ArialBold"/>
              </a:rPr>
              <a:t> </a:t>
            </a:r>
            <a:r>
              <a:rPr lang="en-US" altLang="zh-CN" sz="1800" dirty="0" smtClean="0">
                <a:latin typeface="Arial" panose="020B0604020202020204" pitchFamily="34" charset="0"/>
              </a:rPr>
              <a:t>Q</a:t>
            </a:r>
            <a:r>
              <a:rPr lang="en-US" altLang="zh-CN" sz="1800" dirty="0">
                <a:latin typeface="Arial" panose="020B0604020202020204" pitchFamily="34" charset="0"/>
              </a:rPr>
              <a:t>, </a:t>
            </a:r>
            <a:r>
              <a:rPr lang="en-US" altLang="zh-CN" sz="1800" b="1" dirty="0">
                <a:solidFill>
                  <a:srgbClr val="0070C0"/>
                </a:solidFill>
                <a:latin typeface="ArialBold"/>
              </a:rPr>
              <a:t>input</a:t>
            </a:r>
            <a:r>
              <a:rPr lang="en-US" altLang="zh-CN" sz="1800" b="1" dirty="0">
                <a:latin typeface="ArialBold"/>
              </a:rPr>
              <a:t> </a:t>
            </a:r>
            <a:r>
              <a:rPr lang="en-US" altLang="zh-CN" sz="1800" dirty="0" smtClean="0">
                <a:latin typeface="Arial" panose="020B0604020202020204" pitchFamily="34" charset="0"/>
              </a:rPr>
              <a:t>T</a:t>
            </a:r>
            <a:r>
              <a:rPr lang="en-US" altLang="zh-CN" sz="1800" dirty="0">
                <a:latin typeface="Arial" panose="020B0604020202020204" pitchFamily="34" charset="0"/>
              </a:rPr>
              <a:t>, CLK, </a:t>
            </a:r>
            <a:r>
              <a:rPr lang="en-US" altLang="zh-CN" sz="1800" dirty="0" err="1">
                <a:latin typeface="Arial" panose="020B0604020202020204" pitchFamily="34" charset="0"/>
              </a:rPr>
              <a:t>RST_b</a:t>
            </a:r>
            <a:r>
              <a:rPr lang="en-US" altLang="zh-CN" sz="1800" dirty="0" smtClean="0">
                <a:latin typeface="Arial" panose="020B0604020202020204" pitchFamily="34" charset="0"/>
              </a:rPr>
              <a:t>);</a:t>
            </a:r>
            <a:endParaRPr lang="en-US" altLang="zh-CN" sz="1800" dirty="0">
              <a:latin typeface="Arial" panose="020B0604020202020204" pitchFamily="34" charset="0"/>
            </a:endParaRPr>
          </a:p>
          <a:p>
            <a:pPr>
              <a:lnSpc>
                <a:spcPct val="120000"/>
              </a:lnSpc>
            </a:pPr>
            <a:r>
              <a:rPr lang="en-US" altLang="zh-CN" sz="1800" b="1" dirty="0" smtClean="0">
                <a:latin typeface="ArialBold"/>
              </a:rPr>
              <a:t>  </a:t>
            </a:r>
            <a:r>
              <a:rPr lang="en-US" altLang="zh-CN" sz="1800" b="1" dirty="0" smtClean="0">
                <a:solidFill>
                  <a:srgbClr val="0070C0"/>
                </a:solidFill>
                <a:latin typeface="ArialBold"/>
              </a:rPr>
              <a:t>always</a:t>
            </a:r>
            <a:r>
              <a:rPr lang="en-US" altLang="zh-CN" sz="1800" b="1" dirty="0" smtClean="0">
                <a:latin typeface="ArialBold"/>
              </a:rPr>
              <a:t> </a:t>
            </a:r>
            <a:r>
              <a:rPr lang="en-US" altLang="zh-CN" sz="1800" b="1" dirty="0">
                <a:latin typeface="ArialBold"/>
              </a:rPr>
              <a:t>@ </a:t>
            </a:r>
            <a:r>
              <a:rPr lang="en-US" altLang="zh-CN" sz="1800" dirty="0">
                <a:latin typeface="Arial" panose="020B0604020202020204" pitchFamily="34" charset="0"/>
              </a:rPr>
              <a:t>( </a:t>
            </a:r>
            <a:r>
              <a:rPr lang="en-US" altLang="zh-CN" sz="1800" b="1" dirty="0" err="1">
                <a:solidFill>
                  <a:srgbClr val="0070C0"/>
                </a:solidFill>
                <a:latin typeface="ArialBold"/>
              </a:rPr>
              <a:t>posedge</a:t>
            </a:r>
            <a:r>
              <a:rPr lang="en-US" altLang="zh-CN" sz="1800" b="1" dirty="0">
                <a:solidFill>
                  <a:srgbClr val="0070C0"/>
                </a:solidFill>
                <a:latin typeface="ArialBold"/>
              </a:rPr>
              <a:t> </a:t>
            </a:r>
            <a:r>
              <a:rPr lang="en-US" altLang="zh-CN" sz="1800" dirty="0">
                <a:latin typeface="Arial" panose="020B0604020202020204" pitchFamily="34" charset="0"/>
              </a:rPr>
              <a:t>CLK, </a:t>
            </a:r>
            <a:r>
              <a:rPr lang="en-US" altLang="zh-CN" sz="1800" b="1" dirty="0" err="1">
                <a:solidFill>
                  <a:srgbClr val="0070C0"/>
                </a:solidFill>
                <a:latin typeface="ArialBold"/>
              </a:rPr>
              <a:t>negedge</a:t>
            </a:r>
            <a:r>
              <a:rPr lang="en-US" altLang="zh-CN" sz="1800" b="1" dirty="0">
                <a:solidFill>
                  <a:srgbClr val="0070C0"/>
                </a:solidFill>
                <a:latin typeface="ArialBold"/>
              </a:rPr>
              <a:t> </a:t>
            </a:r>
            <a:r>
              <a:rPr lang="en-US" altLang="zh-CN" sz="1800" dirty="0" err="1">
                <a:latin typeface="Arial" panose="020B0604020202020204" pitchFamily="34" charset="0"/>
              </a:rPr>
              <a:t>RST_b</a:t>
            </a:r>
            <a:r>
              <a:rPr lang="en-US" altLang="zh-CN" sz="1800" dirty="0">
                <a:latin typeface="Arial" panose="020B0604020202020204" pitchFamily="34" charset="0"/>
              </a:rPr>
              <a:t>)</a:t>
            </a:r>
          </a:p>
          <a:p>
            <a:pPr>
              <a:lnSpc>
                <a:spcPct val="120000"/>
              </a:lnSpc>
            </a:pPr>
            <a:r>
              <a:rPr lang="en-US" altLang="zh-CN" sz="1800" b="1" dirty="0" smtClean="0">
                <a:latin typeface="ArialBold"/>
              </a:rPr>
              <a:t>  </a:t>
            </a:r>
            <a:r>
              <a:rPr lang="en-US" altLang="zh-CN" sz="1800" b="1" dirty="0" smtClean="0">
                <a:solidFill>
                  <a:srgbClr val="0070C0"/>
                </a:solidFill>
                <a:latin typeface="ArialBold"/>
              </a:rPr>
              <a:t>if</a:t>
            </a:r>
            <a:r>
              <a:rPr lang="en-US" altLang="zh-CN" sz="1800" b="1" dirty="0" smtClean="0">
                <a:latin typeface="ArialBold"/>
              </a:rPr>
              <a:t> </a:t>
            </a:r>
            <a:r>
              <a:rPr lang="en-US" altLang="zh-CN" sz="1800" dirty="0">
                <a:latin typeface="Arial" panose="020B0604020202020204" pitchFamily="34" charset="0"/>
              </a:rPr>
              <a:t>(</a:t>
            </a:r>
            <a:r>
              <a:rPr lang="en-US" altLang="zh-CN" sz="1800" dirty="0" err="1">
                <a:latin typeface="Arial" panose="020B0604020202020204" pitchFamily="34" charset="0"/>
              </a:rPr>
              <a:t>RST_b</a:t>
            </a:r>
            <a:r>
              <a:rPr lang="en-US" altLang="zh-CN" sz="1800" dirty="0">
                <a:latin typeface="Arial" panose="020B0604020202020204" pitchFamily="34" charset="0"/>
              </a:rPr>
              <a:t> == 0) Q &lt;= 1'b0;</a:t>
            </a:r>
          </a:p>
          <a:p>
            <a:pPr>
              <a:lnSpc>
                <a:spcPct val="120000"/>
              </a:lnSpc>
            </a:pPr>
            <a:r>
              <a:rPr lang="en-US" altLang="zh-CN" sz="1800" b="1" dirty="0" smtClean="0">
                <a:latin typeface="ArialBold"/>
              </a:rPr>
              <a:t>  </a:t>
            </a:r>
            <a:r>
              <a:rPr lang="en-US" altLang="zh-CN" sz="1800" b="1" dirty="0" smtClean="0">
                <a:solidFill>
                  <a:srgbClr val="0070C0"/>
                </a:solidFill>
                <a:latin typeface="ArialBold"/>
              </a:rPr>
              <a:t>else</a:t>
            </a:r>
            <a:r>
              <a:rPr lang="en-US" altLang="zh-CN" sz="1800" b="1" dirty="0" smtClean="0">
                <a:latin typeface="ArialBold"/>
              </a:rPr>
              <a:t> </a:t>
            </a:r>
            <a:r>
              <a:rPr lang="en-US" altLang="zh-CN" sz="1800" b="1" dirty="0">
                <a:solidFill>
                  <a:srgbClr val="0070C0"/>
                </a:solidFill>
                <a:latin typeface="ArialBold"/>
              </a:rPr>
              <a:t>if</a:t>
            </a:r>
            <a:r>
              <a:rPr lang="en-US" altLang="zh-CN" sz="1800" b="1" dirty="0">
                <a:latin typeface="ArialBold"/>
              </a:rPr>
              <a:t> </a:t>
            </a:r>
            <a:r>
              <a:rPr lang="en-US" altLang="zh-CN" sz="1800" dirty="0">
                <a:latin typeface="Arial" panose="020B0604020202020204" pitchFamily="34" charset="0"/>
              </a:rPr>
              <a:t>(T) </a:t>
            </a:r>
            <a:r>
              <a:rPr lang="en-US" altLang="zh-CN" sz="1800" dirty="0" smtClean="0">
                <a:latin typeface="Arial" panose="020B0604020202020204" pitchFamily="34" charset="0"/>
              </a:rPr>
              <a:t>        Q </a:t>
            </a:r>
            <a:r>
              <a:rPr lang="en-US" altLang="zh-CN" sz="1800" dirty="0">
                <a:latin typeface="Arial" panose="020B0604020202020204" pitchFamily="34" charset="0"/>
              </a:rPr>
              <a:t>&lt;= ~Q;</a:t>
            </a:r>
          </a:p>
          <a:p>
            <a:pPr>
              <a:lnSpc>
                <a:spcPct val="120000"/>
              </a:lnSpc>
            </a:pPr>
            <a:r>
              <a:rPr lang="en-US" altLang="zh-CN" sz="1800" b="1" dirty="0" err="1">
                <a:solidFill>
                  <a:srgbClr val="0070C0"/>
                </a:solidFill>
                <a:latin typeface="ArialBold"/>
              </a:rPr>
              <a:t>endmodule</a:t>
            </a:r>
            <a:r>
              <a:rPr lang="en-US" altLang="zh-CN" sz="1800" dirty="0" smtClean="0">
                <a:solidFill>
                  <a:srgbClr val="0070C0"/>
                </a:solidFill>
                <a:latin typeface="Arial" panose="020B0604020202020204" pitchFamily="34" charset="0"/>
              </a:rPr>
              <a:t> </a:t>
            </a:r>
            <a:endParaRPr lang="zh-CN" altLang="en-US" sz="5400" dirty="0">
              <a:solidFill>
                <a:srgbClr val="0070C0"/>
              </a:solidFill>
            </a:endParaRPr>
          </a:p>
        </p:txBody>
      </p:sp>
      <p:sp>
        <p:nvSpPr>
          <p:cNvPr id="6" name="矩形 5"/>
          <p:cNvSpPr/>
          <p:nvPr/>
        </p:nvSpPr>
        <p:spPr bwMode="auto">
          <a:xfrm>
            <a:off x="251520" y="5013176"/>
            <a:ext cx="6912768" cy="1768624"/>
          </a:xfrm>
          <a:prstGeom prst="rect">
            <a:avLst/>
          </a:prstGeom>
          <a:noFill/>
          <a:ln w="9525" cap="flat" cmpd="sng" algn="ctr">
            <a:solidFill>
              <a:schemeClr val="tx1"/>
            </a:solidFill>
            <a:prstDash val="dash"/>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484784"/>
            <a:ext cx="3960440" cy="3413978"/>
          </a:xfrm>
          <a:prstGeom prst="rect">
            <a:avLst/>
          </a:prstGeom>
        </p:spPr>
      </p:pic>
    </p:spTree>
    <p:extLst>
      <p:ext uri="{BB962C8B-B14F-4D97-AF65-F5344CB8AC3E}">
        <p14:creationId xmlns:p14="http://schemas.microsoft.com/office/powerpoint/2010/main" val="4045133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47</a:t>
            </a:fld>
            <a:endParaRPr lang="en-US" altLang="zh-CN"/>
          </a:p>
        </p:txBody>
      </p:sp>
      <p:sp>
        <p:nvSpPr>
          <p:cNvPr id="4" name="标题 3"/>
          <p:cNvSpPr>
            <a:spLocks noGrp="1"/>
          </p:cNvSpPr>
          <p:nvPr>
            <p:ph type="title"/>
          </p:nvPr>
        </p:nvSpPr>
        <p:spPr/>
        <p:txBody>
          <a:bodyPr/>
          <a:lstStyle/>
          <a:p>
            <a:r>
              <a:rPr lang="en-US" altLang="zh-CN" b="1" dirty="0"/>
              <a:t>T</a:t>
            </a:r>
            <a:r>
              <a:rPr lang="zh-CN" altLang="en-US" b="1" dirty="0"/>
              <a:t>触发器</a:t>
            </a:r>
            <a:r>
              <a:rPr lang="zh-CN" altLang="en-US" dirty="0" smtClean="0"/>
              <a:t>的 仿真结果</a:t>
            </a:r>
            <a:endParaRPr lang="zh-CN" altLang="en-US" dirty="0"/>
          </a:p>
        </p:txBody>
      </p:sp>
      <p:sp>
        <p:nvSpPr>
          <p:cNvPr id="5" name="矩形 4"/>
          <p:cNvSpPr/>
          <p:nvPr/>
        </p:nvSpPr>
        <p:spPr>
          <a:xfrm>
            <a:off x="35496" y="980728"/>
            <a:ext cx="7632848" cy="5632311"/>
          </a:xfrm>
          <a:prstGeom prst="rect">
            <a:avLst/>
          </a:prstGeom>
        </p:spPr>
        <p:txBody>
          <a:bodyPr wrap="square">
            <a:spAutoFit/>
          </a:bodyPr>
          <a:lstStyle/>
          <a:p>
            <a:r>
              <a:rPr lang="en-US" altLang="zh-CN" sz="1800" b="1" dirty="0">
                <a:solidFill>
                  <a:srgbClr val="0070C0"/>
                </a:solidFill>
                <a:latin typeface="ArialBold"/>
              </a:rPr>
              <a:t>module</a:t>
            </a:r>
            <a:r>
              <a:rPr lang="en-US" altLang="zh-CN" sz="1800" b="1" dirty="0">
                <a:latin typeface="ArialBold"/>
              </a:rPr>
              <a:t> </a:t>
            </a:r>
            <a:r>
              <a:rPr lang="en-US" altLang="zh-CN" sz="1800" b="1" dirty="0" err="1" smtClean="0">
                <a:latin typeface="Arial" panose="020B0604020202020204" pitchFamily="34" charset="0"/>
              </a:rPr>
              <a:t>t_Moore_T</a:t>
            </a:r>
            <a:r>
              <a:rPr lang="en-US" altLang="zh-CN" sz="1800" dirty="0" smtClean="0">
                <a:latin typeface="Arial" panose="020B0604020202020204" pitchFamily="34" charset="0"/>
              </a:rPr>
              <a:t>;</a:t>
            </a:r>
            <a:endParaRPr lang="en-US" altLang="zh-CN" sz="1800" dirty="0">
              <a:latin typeface="Arial" panose="020B0604020202020204" pitchFamily="34" charset="0"/>
            </a:endParaRPr>
          </a:p>
          <a:p>
            <a:r>
              <a:rPr lang="en-US" altLang="zh-CN" sz="1800" b="1" dirty="0" smtClean="0">
                <a:solidFill>
                  <a:srgbClr val="0070C0"/>
                </a:solidFill>
                <a:latin typeface="ArialBold"/>
              </a:rPr>
              <a:t>  wire</a:t>
            </a:r>
            <a:r>
              <a:rPr lang="en-US" altLang="zh-CN" sz="1800" b="1" dirty="0" smtClean="0">
                <a:latin typeface="ArialBold"/>
              </a:rPr>
              <a:t> </a:t>
            </a:r>
            <a:r>
              <a:rPr lang="en-US" altLang="zh-CN" sz="1800" dirty="0">
                <a:latin typeface="Arial" panose="020B0604020202020204" pitchFamily="34" charset="0"/>
              </a:rPr>
              <a:t>t_y_out_2, t_y_out_1;</a:t>
            </a:r>
          </a:p>
          <a:p>
            <a:r>
              <a:rPr lang="en-US" altLang="zh-CN" sz="1800" b="1" dirty="0" smtClean="0">
                <a:solidFill>
                  <a:srgbClr val="0070C0"/>
                </a:solidFill>
                <a:latin typeface="ArialBold"/>
              </a:rPr>
              <a:t>  </a:t>
            </a:r>
            <a:r>
              <a:rPr lang="en-US" altLang="zh-CN" sz="1800" b="1" dirty="0" err="1" smtClean="0">
                <a:solidFill>
                  <a:srgbClr val="0070C0"/>
                </a:solidFill>
                <a:latin typeface="ArialBold"/>
              </a:rPr>
              <a:t>reg</a:t>
            </a:r>
            <a:r>
              <a:rPr lang="en-US" altLang="zh-CN" sz="1800" b="1" dirty="0" smtClean="0">
                <a:solidFill>
                  <a:srgbClr val="0070C0"/>
                </a:solidFill>
                <a:latin typeface="ArialBold"/>
              </a:rPr>
              <a:t> </a:t>
            </a:r>
            <a:r>
              <a:rPr lang="en-US" altLang="zh-CN" sz="1800" dirty="0" err="1">
                <a:latin typeface="Arial" panose="020B0604020202020204" pitchFamily="34" charset="0"/>
              </a:rPr>
              <a:t>t_x_in</a:t>
            </a:r>
            <a:r>
              <a:rPr lang="en-US" altLang="zh-CN" sz="1800" dirty="0">
                <a:latin typeface="Arial" panose="020B0604020202020204" pitchFamily="34" charset="0"/>
              </a:rPr>
              <a:t>, </a:t>
            </a:r>
            <a:r>
              <a:rPr lang="en-US" altLang="zh-CN" sz="1800" dirty="0" err="1">
                <a:latin typeface="Arial" panose="020B0604020202020204" pitchFamily="34" charset="0"/>
              </a:rPr>
              <a:t>t_clock</a:t>
            </a:r>
            <a:r>
              <a:rPr lang="en-US" altLang="zh-CN" sz="1800" dirty="0">
                <a:latin typeface="Arial" panose="020B0604020202020204" pitchFamily="34" charset="0"/>
              </a:rPr>
              <a:t>, </a:t>
            </a:r>
            <a:r>
              <a:rPr lang="en-US" altLang="zh-CN" sz="1800" dirty="0" err="1">
                <a:latin typeface="Arial" panose="020B0604020202020204" pitchFamily="34" charset="0"/>
              </a:rPr>
              <a:t>t_reset</a:t>
            </a:r>
            <a:r>
              <a:rPr lang="en-US" altLang="zh-CN" sz="1800" dirty="0">
                <a:latin typeface="Arial" panose="020B0604020202020204" pitchFamily="34" charset="0"/>
              </a:rPr>
              <a:t>;</a:t>
            </a:r>
          </a:p>
          <a:p>
            <a:r>
              <a:rPr lang="en-US" altLang="zh-CN" sz="1800" b="1" dirty="0" smtClean="0">
                <a:latin typeface="Arial" panose="020B0604020202020204" pitchFamily="34" charset="0"/>
              </a:rPr>
              <a:t>    </a:t>
            </a:r>
            <a:r>
              <a:rPr lang="en-US" altLang="zh-CN" sz="1800" b="1" dirty="0" err="1" smtClean="0">
                <a:latin typeface="Arial" panose="020B0604020202020204" pitchFamily="34" charset="0"/>
              </a:rPr>
              <a:t>Moore_T</a:t>
            </a:r>
            <a:r>
              <a:rPr lang="en-US" altLang="zh-CN" sz="1800" dirty="0" smtClean="0">
                <a:latin typeface="Arial" panose="020B0604020202020204" pitchFamily="34" charset="0"/>
              </a:rPr>
              <a:t>           </a:t>
            </a:r>
            <a:r>
              <a:rPr lang="en-US" altLang="zh-CN" sz="1800" dirty="0" smtClean="0">
                <a:latin typeface="Arial" panose="020B0604020202020204" pitchFamily="34" charset="0"/>
              </a:rPr>
              <a:t>M1(t_y_out_1</a:t>
            </a:r>
            <a:r>
              <a:rPr lang="en-US" altLang="zh-CN" sz="1800" dirty="0">
                <a:latin typeface="Arial" panose="020B0604020202020204" pitchFamily="34" charset="0"/>
              </a:rPr>
              <a:t>, </a:t>
            </a:r>
            <a:r>
              <a:rPr lang="en-US" altLang="zh-CN" sz="1800" dirty="0" err="1">
                <a:latin typeface="Arial" panose="020B0604020202020204" pitchFamily="34" charset="0"/>
              </a:rPr>
              <a:t>t_x_in</a:t>
            </a:r>
            <a:r>
              <a:rPr lang="en-US" altLang="zh-CN" sz="1800" dirty="0">
                <a:latin typeface="Arial" panose="020B0604020202020204" pitchFamily="34" charset="0"/>
              </a:rPr>
              <a:t>, </a:t>
            </a:r>
            <a:r>
              <a:rPr lang="en-US" altLang="zh-CN" sz="1800" dirty="0" err="1">
                <a:latin typeface="Arial" panose="020B0604020202020204" pitchFamily="34" charset="0"/>
              </a:rPr>
              <a:t>t_clock</a:t>
            </a:r>
            <a:r>
              <a:rPr lang="en-US" altLang="zh-CN" sz="1800" dirty="0">
                <a:latin typeface="Arial" panose="020B0604020202020204" pitchFamily="34" charset="0"/>
              </a:rPr>
              <a:t>, </a:t>
            </a:r>
            <a:r>
              <a:rPr lang="en-US" altLang="zh-CN" sz="1800" dirty="0" err="1">
                <a:latin typeface="Arial" panose="020B0604020202020204" pitchFamily="34" charset="0"/>
              </a:rPr>
              <a:t>t_reset</a:t>
            </a:r>
            <a:r>
              <a:rPr lang="en-US" altLang="zh-CN" sz="1800" dirty="0">
                <a:latin typeface="Arial" panose="020B0604020202020204" pitchFamily="34" charset="0"/>
              </a:rPr>
              <a:t>);</a:t>
            </a:r>
          </a:p>
          <a:p>
            <a:r>
              <a:rPr lang="en-US" altLang="zh-CN" sz="1800" b="1" dirty="0" smtClean="0">
                <a:latin typeface="Arial" panose="020B0604020202020204" pitchFamily="34" charset="0"/>
              </a:rPr>
              <a:t>    </a:t>
            </a:r>
            <a:r>
              <a:rPr lang="en-US" altLang="zh-CN" sz="1800" b="1" dirty="0" err="1" smtClean="0">
                <a:latin typeface="Arial" panose="020B0604020202020204" pitchFamily="34" charset="0"/>
              </a:rPr>
              <a:t>Moore_STR_T</a:t>
            </a:r>
            <a:r>
              <a:rPr lang="en-US" altLang="zh-CN" sz="1800" dirty="0" smtClean="0">
                <a:latin typeface="Arial" panose="020B0604020202020204" pitchFamily="34" charset="0"/>
              </a:rPr>
              <a:t>  </a:t>
            </a:r>
            <a:r>
              <a:rPr lang="en-US" altLang="zh-CN" sz="1800" dirty="0" smtClean="0">
                <a:latin typeface="Arial" panose="020B0604020202020204" pitchFamily="34" charset="0"/>
              </a:rPr>
              <a:t>M2(t_y_out_2</a:t>
            </a:r>
            <a:r>
              <a:rPr lang="en-US" altLang="zh-CN" sz="1800" dirty="0">
                <a:latin typeface="Arial" panose="020B0604020202020204" pitchFamily="34" charset="0"/>
              </a:rPr>
              <a:t>, A, B, </a:t>
            </a:r>
            <a:r>
              <a:rPr lang="en-US" altLang="zh-CN" sz="1800" dirty="0" err="1">
                <a:latin typeface="Arial" panose="020B0604020202020204" pitchFamily="34" charset="0"/>
              </a:rPr>
              <a:t>t_x_in</a:t>
            </a:r>
            <a:r>
              <a:rPr lang="en-US" altLang="zh-CN" sz="1800" dirty="0">
                <a:latin typeface="Arial" panose="020B0604020202020204" pitchFamily="34" charset="0"/>
              </a:rPr>
              <a:t>, </a:t>
            </a:r>
            <a:r>
              <a:rPr lang="en-US" altLang="zh-CN" sz="1800" dirty="0" err="1">
                <a:latin typeface="Arial" panose="020B0604020202020204" pitchFamily="34" charset="0"/>
              </a:rPr>
              <a:t>t_clock</a:t>
            </a:r>
            <a:r>
              <a:rPr lang="en-US" altLang="zh-CN" sz="1800" dirty="0">
                <a:latin typeface="Arial" panose="020B0604020202020204" pitchFamily="34" charset="0"/>
              </a:rPr>
              <a:t>, </a:t>
            </a:r>
            <a:r>
              <a:rPr lang="en-US" altLang="zh-CN" sz="1800" dirty="0" err="1">
                <a:latin typeface="Arial" panose="020B0604020202020204" pitchFamily="34" charset="0"/>
              </a:rPr>
              <a:t>t_reset</a:t>
            </a:r>
            <a:r>
              <a:rPr lang="en-US" altLang="zh-CN" sz="1800" dirty="0">
                <a:latin typeface="Arial" panose="020B0604020202020204" pitchFamily="34" charset="0"/>
              </a:rPr>
              <a:t>);</a:t>
            </a:r>
          </a:p>
          <a:p>
            <a:r>
              <a:rPr lang="en-US" altLang="zh-CN" sz="1800" b="1" dirty="0" smtClean="0">
                <a:solidFill>
                  <a:srgbClr val="0070C0"/>
                </a:solidFill>
                <a:latin typeface="ArialBold"/>
              </a:rPr>
              <a:t>  initial</a:t>
            </a:r>
            <a:r>
              <a:rPr lang="en-US" altLang="zh-CN" sz="1800" b="1" dirty="0" smtClean="0">
                <a:latin typeface="ArialBold"/>
              </a:rPr>
              <a:t> </a:t>
            </a:r>
            <a:r>
              <a:rPr lang="en-US" altLang="zh-CN" sz="1800" dirty="0">
                <a:latin typeface="Arial" panose="020B0604020202020204" pitchFamily="34" charset="0"/>
              </a:rPr>
              <a:t>#200 </a:t>
            </a:r>
            <a:r>
              <a:rPr lang="en-US" altLang="zh-CN" sz="1800" b="1" dirty="0">
                <a:latin typeface="ArialBold"/>
              </a:rPr>
              <a:t>$</a:t>
            </a:r>
            <a:r>
              <a:rPr lang="en-US" altLang="zh-CN" sz="1800" b="1" dirty="0">
                <a:solidFill>
                  <a:srgbClr val="0070C0"/>
                </a:solidFill>
                <a:latin typeface="ArialBold"/>
              </a:rPr>
              <a:t>finish</a:t>
            </a:r>
            <a:r>
              <a:rPr lang="en-US" altLang="zh-CN" sz="1800" b="1" dirty="0">
                <a:latin typeface="ArialBold"/>
              </a:rPr>
              <a:t> </a:t>
            </a:r>
            <a:r>
              <a:rPr lang="en-US" altLang="zh-CN" sz="1800" dirty="0">
                <a:latin typeface="Arial" panose="020B0604020202020204" pitchFamily="34" charset="0"/>
              </a:rPr>
              <a:t>;</a:t>
            </a:r>
          </a:p>
          <a:p>
            <a:r>
              <a:rPr lang="en-US" altLang="zh-CN" sz="1800" b="1" dirty="0" smtClean="0">
                <a:solidFill>
                  <a:srgbClr val="0070C0"/>
                </a:solidFill>
                <a:latin typeface="ArialBold"/>
              </a:rPr>
              <a:t>  initial</a:t>
            </a:r>
            <a:r>
              <a:rPr lang="en-US" altLang="zh-CN" sz="1800" b="1" dirty="0" smtClean="0">
                <a:latin typeface="ArialBold"/>
              </a:rPr>
              <a:t> </a:t>
            </a:r>
            <a:r>
              <a:rPr lang="en-US" altLang="zh-CN" sz="1800" b="1" dirty="0">
                <a:solidFill>
                  <a:srgbClr val="0070C0"/>
                </a:solidFill>
                <a:latin typeface="ArialBold"/>
              </a:rPr>
              <a:t>begin</a:t>
            </a:r>
          </a:p>
          <a:p>
            <a:r>
              <a:rPr lang="en-US" altLang="zh-CN" sz="1800" dirty="0" smtClean="0">
                <a:latin typeface="Arial" panose="020B0604020202020204" pitchFamily="34" charset="0"/>
              </a:rPr>
              <a:t>       </a:t>
            </a:r>
            <a:r>
              <a:rPr lang="en-US" altLang="zh-CN" sz="1800" dirty="0" err="1" smtClean="0">
                <a:latin typeface="Arial" panose="020B0604020202020204" pitchFamily="34" charset="0"/>
              </a:rPr>
              <a:t>t_reset</a:t>
            </a:r>
            <a:r>
              <a:rPr lang="en-US" altLang="zh-CN" sz="1800" dirty="0" smtClean="0">
                <a:latin typeface="Arial" panose="020B0604020202020204" pitchFamily="34" charset="0"/>
              </a:rPr>
              <a:t> </a:t>
            </a:r>
            <a:r>
              <a:rPr lang="en-US" altLang="zh-CN" sz="1800" dirty="0">
                <a:latin typeface="Arial" panose="020B0604020202020204" pitchFamily="34" charset="0"/>
              </a:rPr>
              <a:t>= 0;</a:t>
            </a:r>
          </a:p>
          <a:p>
            <a:r>
              <a:rPr lang="en-US" altLang="zh-CN" sz="1800" dirty="0" smtClean="0">
                <a:latin typeface="Arial" panose="020B0604020202020204" pitchFamily="34" charset="0"/>
              </a:rPr>
              <a:t>       </a:t>
            </a:r>
            <a:r>
              <a:rPr lang="en-US" altLang="zh-CN" sz="1800" dirty="0" err="1" smtClean="0">
                <a:latin typeface="Arial" panose="020B0604020202020204" pitchFamily="34" charset="0"/>
              </a:rPr>
              <a:t>t_clock</a:t>
            </a:r>
            <a:r>
              <a:rPr lang="en-US" altLang="zh-CN" sz="1800" dirty="0" smtClean="0">
                <a:latin typeface="Arial" panose="020B0604020202020204" pitchFamily="34" charset="0"/>
              </a:rPr>
              <a:t> </a:t>
            </a:r>
            <a:r>
              <a:rPr lang="en-US" altLang="zh-CN" sz="1800" dirty="0">
                <a:latin typeface="Arial" panose="020B0604020202020204" pitchFamily="34" charset="0"/>
              </a:rPr>
              <a:t>= 0;</a:t>
            </a:r>
          </a:p>
          <a:p>
            <a:r>
              <a:rPr lang="en-US" altLang="zh-CN" sz="1800" dirty="0" smtClean="0">
                <a:latin typeface="Arial" panose="020B0604020202020204" pitchFamily="34" charset="0"/>
              </a:rPr>
              <a:t>       #</a:t>
            </a:r>
            <a:r>
              <a:rPr lang="en-US" altLang="zh-CN" sz="1800" dirty="0">
                <a:latin typeface="Arial" panose="020B0604020202020204" pitchFamily="34" charset="0"/>
              </a:rPr>
              <a:t>5 </a:t>
            </a:r>
            <a:r>
              <a:rPr lang="en-US" altLang="zh-CN" sz="1800" dirty="0" err="1">
                <a:latin typeface="Arial" panose="020B0604020202020204" pitchFamily="34" charset="0"/>
              </a:rPr>
              <a:t>t_reset</a:t>
            </a:r>
            <a:r>
              <a:rPr lang="en-US" altLang="zh-CN" sz="1800" dirty="0">
                <a:latin typeface="Arial" panose="020B0604020202020204" pitchFamily="34" charset="0"/>
              </a:rPr>
              <a:t> = 1;</a:t>
            </a:r>
          </a:p>
          <a:p>
            <a:r>
              <a:rPr lang="en-US" altLang="zh-CN" sz="1800" b="1" dirty="0" smtClean="0">
                <a:solidFill>
                  <a:srgbClr val="0070C0"/>
                </a:solidFill>
                <a:latin typeface="ArialBold"/>
              </a:rPr>
              <a:t>    repeat</a:t>
            </a:r>
            <a:r>
              <a:rPr lang="en-US" altLang="zh-CN" sz="1800" b="1" dirty="0" smtClean="0">
                <a:latin typeface="ArialBold"/>
              </a:rPr>
              <a:t> </a:t>
            </a:r>
            <a:r>
              <a:rPr lang="en-US" altLang="zh-CN" sz="1800" dirty="0">
                <a:latin typeface="Arial" panose="020B0604020202020204" pitchFamily="34" charset="0"/>
              </a:rPr>
              <a:t>(16)</a:t>
            </a:r>
          </a:p>
          <a:p>
            <a:r>
              <a:rPr lang="en-US" altLang="zh-CN" sz="1800" dirty="0" smtClean="0">
                <a:latin typeface="Arial" panose="020B0604020202020204" pitchFamily="34" charset="0"/>
              </a:rPr>
              <a:t>       #</a:t>
            </a:r>
            <a:r>
              <a:rPr lang="en-US" altLang="zh-CN" sz="1800" dirty="0">
                <a:latin typeface="Arial" panose="020B0604020202020204" pitchFamily="34" charset="0"/>
              </a:rPr>
              <a:t>5 </a:t>
            </a:r>
            <a:r>
              <a:rPr lang="en-US" altLang="zh-CN" sz="1800" dirty="0" err="1">
                <a:latin typeface="Arial" panose="020B0604020202020204" pitchFamily="34" charset="0"/>
              </a:rPr>
              <a:t>t_clock</a:t>
            </a:r>
            <a:r>
              <a:rPr lang="en-US" altLang="zh-CN" sz="1800" dirty="0">
                <a:latin typeface="Arial" panose="020B0604020202020204" pitchFamily="34" charset="0"/>
              </a:rPr>
              <a:t> = ~</a:t>
            </a:r>
            <a:r>
              <a:rPr lang="en-US" altLang="zh-CN" sz="1800" dirty="0" err="1">
                <a:latin typeface="Arial" panose="020B0604020202020204" pitchFamily="34" charset="0"/>
              </a:rPr>
              <a:t>t_clock</a:t>
            </a:r>
            <a:r>
              <a:rPr lang="en-US" altLang="zh-CN" sz="1800" dirty="0">
                <a:latin typeface="Arial" panose="020B0604020202020204" pitchFamily="34" charset="0"/>
              </a:rPr>
              <a:t>;</a:t>
            </a:r>
          </a:p>
          <a:p>
            <a:r>
              <a:rPr lang="en-US" altLang="zh-CN" sz="1800" b="1" dirty="0" smtClean="0">
                <a:solidFill>
                  <a:srgbClr val="0070C0"/>
                </a:solidFill>
                <a:latin typeface="ArialBold"/>
              </a:rPr>
              <a:t>  end</a:t>
            </a:r>
            <a:endParaRPr lang="en-US" altLang="zh-CN" sz="1800" b="1" dirty="0">
              <a:solidFill>
                <a:srgbClr val="0070C0"/>
              </a:solidFill>
              <a:latin typeface="ArialBold"/>
            </a:endParaRPr>
          </a:p>
          <a:p>
            <a:r>
              <a:rPr lang="en-US" altLang="zh-CN" sz="1800" b="1" dirty="0" smtClean="0">
                <a:solidFill>
                  <a:srgbClr val="0070C0"/>
                </a:solidFill>
                <a:latin typeface="ArialBold"/>
              </a:rPr>
              <a:t>  initial</a:t>
            </a:r>
            <a:r>
              <a:rPr lang="en-US" altLang="zh-CN" sz="1800" b="1" dirty="0" smtClean="0">
                <a:latin typeface="ArialBold"/>
              </a:rPr>
              <a:t> </a:t>
            </a:r>
            <a:r>
              <a:rPr lang="en-US" altLang="zh-CN" sz="1800" b="1" dirty="0">
                <a:solidFill>
                  <a:srgbClr val="0070C0"/>
                </a:solidFill>
                <a:latin typeface="ArialBold"/>
              </a:rPr>
              <a:t>begin</a:t>
            </a:r>
          </a:p>
          <a:p>
            <a:r>
              <a:rPr lang="en-US" altLang="zh-CN" sz="1800" dirty="0" smtClean="0">
                <a:latin typeface="Arial" panose="020B0604020202020204" pitchFamily="34" charset="0"/>
              </a:rPr>
              <a:t>       </a:t>
            </a:r>
            <a:r>
              <a:rPr lang="en-US" altLang="zh-CN" sz="1800" dirty="0" err="1" smtClean="0">
                <a:latin typeface="Arial" panose="020B0604020202020204" pitchFamily="34" charset="0"/>
              </a:rPr>
              <a:t>t_x_in</a:t>
            </a:r>
            <a:r>
              <a:rPr lang="en-US" altLang="zh-CN" sz="1800" dirty="0" smtClean="0">
                <a:latin typeface="Arial" panose="020B0604020202020204" pitchFamily="34" charset="0"/>
              </a:rPr>
              <a:t> </a:t>
            </a:r>
            <a:r>
              <a:rPr lang="en-US" altLang="zh-CN" sz="1800" dirty="0">
                <a:latin typeface="Arial" panose="020B0604020202020204" pitchFamily="34" charset="0"/>
              </a:rPr>
              <a:t>= 0;</a:t>
            </a:r>
          </a:p>
          <a:p>
            <a:r>
              <a:rPr lang="en-US" altLang="zh-CN" sz="1800" dirty="0" smtClean="0">
                <a:latin typeface="Arial" panose="020B0604020202020204" pitchFamily="34" charset="0"/>
              </a:rPr>
              <a:t>       #</a:t>
            </a:r>
            <a:r>
              <a:rPr lang="en-US" altLang="zh-CN" sz="1800" dirty="0">
                <a:latin typeface="Arial" panose="020B0604020202020204" pitchFamily="34" charset="0"/>
              </a:rPr>
              <a:t>15 </a:t>
            </a:r>
            <a:r>
              <a:rPr lang="en-US" altLang="zh-CN" sz="1800" dirty="0" err="1">
                <a:latin typeface="Arial" panose="020B0604020202020204" pitchFamily="34" charset="0"/>
              </a:rPr>
              <a:t>t_x_in</a:t>
            </a:r>
            <a:r>
              <a:rPr lang="en-US" altLang="zh-CN" sz="1800" dirty="0">
                <a:latin typeface="Arial" panose="020B0604020202020204" pitchFamily="34" charset="0"/>
              </a:rPr>
              <a:t> = 1;</a:t>
            </a:r>
          </a:p>
          <a:p>
            <a:r>
              <a:rPr lang="en-US" altLang="zh-CN" sz="1800" b="1" dirty="0" smtClean="0">
                <a:solidFill>
                  <a:srgbClr val="0070C0"/>
                </a:solidFill>
                <a:latin typeface="ArialBold"/>
              </a:rPr>
              <a:t>    repeat</a:t>
            </a:r>
            <a:r>
              <a:rPr lang="en-US" altLang="zh-CN" sz="1800" b="1" dirty="0" smtClean="0">
                <a:latin typeface="ArialBold"/>
              </a:rPr>
              <a:t> </a:t>
            </a:r>
            <a:r>
              <a:rPr lang="en-US" altLang="zh-CN" sz="1800" dirty="0">
                <a:latin typeface="Arial" panose="020B0604020202020204" pitchFamily="34" charset="0"/>
              </a:rPr>
              <a:t>(8)</a:t>
            </a:r>
          </a:p>
          <a:p>
            <a:r>
              <a:rPr lang="en-US" altLang="zh-CN" sz="1800" dirty="0" smtClean="0">
                <a:latin typeface="Arial" panose="020B0604020202020204" pitchFamily="34" charset="0"/>
              </a:rPr>
              <a:t>       #</a:t>
            </a:r>
            <a:r>
              <a:rPr lang="en-US" altLang="zh-CN" sz="1800" dirty="0">
                <a:latin typeface="Arial" panose="020B0604020202020204" pitchFamily="34" charset="0"/>
              </a:rPr>
              <a:t>10 </a:t>
            </a:r>
            <a:r>
              <a:rPr lang="en-US" altLang="zh-CN" sz="1800" dirty="0" err="1">
                <a:latin typeface="Arial" panose="020B0604020202020204" pitchFamily="34" charset="0"/>
              </a:rPr>
              <a:t>t_x_in</a:t>
            </a:r>
            <a:r>
              <a:rPr lang="en-US" altLang="zh-CN" sz="1800" dirty="0">
                <a:latin typeface="Arial" panose="020B0604020202020204" pitchFamily="34" charset="0"/>
              </a:rPr>
              <a:t> = ~</a:t>
            </a:r>
            <a:r>
              <a:rPr lang="en-US" altLang="zh-CN" sz="1800" dirty="0" err="1">
                <a:latin typeface="Arial" panose="020B0604020202020204" pitchFamily="34" charset="0"/>
              </a:rPr>
              <a:t>t_x_in</a:t>
            </a:r>
            <a:r>
              <a:rPr lang="en-US" altLang="zh-CN" sz="1800" dirty="0">
                <a:latin typeface="Arial" panose="020B0604020202020204" pitchFamily="34" charset="0"/>
              </a:rPr>
              <a:t>;</a:t>
            </a:r>
          </a:p>
          <a:p>
            <a:r>
              <a:rPr lang="en-US" altLang="zh-CN" sz="1800" b="1" dirty="0" smtClean="0">
                <a:solidFill>
                  <a:srgbClr val="0070C0"/>
                </a:solidFill>
                <a:latin typeface="ArialBold"/>
              </a:rPr>
              <a:t>  end</a:t>
            </a:r>
            <a:endParaRPr lang="en-US" altLang="zh-CN" sz="1800" b="1" dirty="0">
              <a:solidFill>
                <a:srgbClr val="0070C0"/>
              </a:solidFill>
              <a:latin typeface="ArialBold"/>
            </a:endParaRPr>
          </a:p>
          <a:p>
            <a:r>
              <a:rPr lang="en-US" altLang="zh-CN" sz="1800" b="1" dirty="0" err="1">
                <a:solidFill>
                  <a:srgbClr val="0070C0"/>
                </a:solidFill>
                <a:latin typeface="ArialBold"/>
              </a:rPr>
              <a:t>endmodule</a:t>
            </a:r>
            <a:endParaRPr lang="zh-CN" altLang="en-US" sz="5400" dirty="0">
              <a:solidFill>
                <a:srgbClr val="0070C0"/>
              </a:solidFill>
            </a:endParaRPr>
          </a:p>
        </p:txBody>
      </p:sp>
      <p:pic>
        <p:nvPicPr>
          <p:cNvPr id="6" name="图片 5"/>
          <p:cNvPicPr>
            <a:picLocks noChangeAspect="1"/>
          </p:cNvPicPr>
          <p:nvPr/>
        </p:nvPicPr>
        <p:blipFill>
          <a:blip r:embed="rId2"/>
          <a:stretch>
            <a:fillRect/>
          </a:stretch>
        </p:blipFill>
        <p:spPr>
          <a:xfrm>
            <a:off x="2889182" y="3122228"/>
            <a:ext cx="6228184" cy="2820310"/>
          </a:xfrm>
          <a:prstGeom prst="rect">
            <a:avLst/>
          </a:prstGeom>
        </p:spPr>
      </p:pic>
    </p:spTree>
    <p:extLst>
      <p:ext uri="{BB962C8B-B14F-4D97-AF65-F5344CB8AC3E}">
        <p14:creationId xmlns:p14="http://schemas.microsoft.com/office/powerpoint/2010/main" val="275664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48</a:t>
            </a:fld>
            <a:endParaRPr lang="en-US" altLang="zh-CN"/>
          </a:p>
        </p:txBody>
      </p:sp>
      <p:sp>
        <p:nvSpPr>
          <p:cNvPr id="4" name="标题 3"/>
          <p:cNvSpPr>
            <a:spLocks noGrp="1"/>
          </p:cNvSpPr>
          <p:nvPr>
            <p:ph type="title"/>
          </p:nvPr>
        </p:nvSpPr>
        <p:spPr/>
        <p:txBody>
          <a:bodyPr/>
          <a:lstStyle/>
          <a:p>
            <a:r>
              <a:rPr lang="en-US" altLang="zh-CN" dirty="0"/>
              <a:t>Chapter 3 :: </a:t>
            </a:r>
            <a:r>
              <a:rPr lang="en-US" altLang="zh-CN" dirty="0" smtClean="0"/>
              <a:t>Topics</a:t>
            </a:r>
            <a:endParaRPr lang="zh-CN" altLang="en-US" dirty="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329" y="944215"/>
            <a:ext cx="1732109" cy="4724400"/>
          </a:xfrm>
          <a:prstGeom prst="rect">
            <a:avLst/>
          </a:prstGeom>
        </p:spPr>
      </p:pic>
      <p:sp>
        <p:nvSpPr>
          <p:cNvPr id="7" name="Rectangle 3"/>
          <p:cNvSpPr txBox="1">
            <a:spLocks noChangeArrowheads="1"/>
          </p:cNvSpPr>
          <p:nvPr>
            <p:custDataLst>
              <p:tags r:id="rId1"/>
            </p:custDataLst>
          </p:nvPr>
        </p:nvSpPr>
        <p:spPr>
          <a:xfrm>
            <a:off x="179512" y="836712"/>
            <a:ext cx="6984776" cy="481466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60000"/>
              </a:lnSpc>
              <a:spcBef>
                <a:spcPts val="0"/>
              </a:spcBef>
              <a:spcAft>
                <a:spcPts val="0"/>
              </a:spcAft>
            </a:pPr>
            <a:r>
              <a:rPr kumimoji="0" lang="en-US" dirty="0" smtClean="0">
                <a:solidFill>
                  <a:prstClr val="black"/>
                </a:solidFill>
                <a:latin typeface="Calibri"/>
              </a:rPr>
              <a:t>Introduction</a:t>
            </a:r>
          </a:p>
          <a:p>
            <a:pPr fontAlgn="auto">
              <a:lnSpc>
                <a:spcPct val="160000"/>
              </a:lnSpc>
              <a:spcBef>
                <a:spcPts val="0"/>
              </a:spcBef>
              <a:spcAft>
                <a:spcPts val="0"/>
              </a:spcAft>
            </a:pPr>
            <a:r>
              <a:rPr kumimoji="0" lang="zh-CN" altLang="en-US" b="1" dirty="0" smtClean="0">
                <a:solidFill>
                  <a:prstClr val="black"/>
                </a:solidFill>
                <a:latin typeface="Calibri"/>
              </a:rPr>
              <a:t>基本存储单元：锁存器、</a:t>
            </a:r>
            <a:r>
              <a:rPr kumimoji="0" lang="zh-CN" altLang="en-US" b="1" dirty="0">
                <a:solidFill>
                  <a:prstClr val="black"/>
                </a:solidFill>
                <a:latin typeface="Calibri"/>
              </a:rPr>
              <a:t>触发</a:t>
            </a:r>
            <a:r>
              <a:rPr kumimoji="0" lang="zh-CN" altLang="en-US" b="1" dirty="0" smtClean="0">
                <a:solidFill>
                  <a:prstClr val="black"/>
                </a:solidFill>
                <a:latin typeface="Calibri"/>
              </a:rPr>
              <a:t>器     </a:t>
            </a:r>
            <a:r>
              <a:rPr kumimoji="0" lang="en-US" altLang="zh-CN" b="1" dirty="0" smtClean="0">
                <a:solidFill>
                  <a:prstClr val="black"/>
                </a:solidFill>
                <a:latin typeface="Calibri"/>
              </a:rPr>
              <a:t/>
            </a:r>
            <a:br>
              <a:rPr kumimoji="0" lang="en-US" altLang="zh-CN" b="1" dirty="0" smtClean="0">
                <a:solidFill>
                  <a:prstClr val="black"/>
                </a:solidFill>
                <a:latin typeface="Calibri"/>
              </a:rPr>
            </a:br>
            <a:r>
              <a:rPr kumimoji="0" lang="en-US" altLang="zh-CN" b="1" dirty="0" smtClean="0">
                <a:solidFill>
                  <a:prstClr val="black"/>
                </a:solidFill>
                <a:latin typeface="Calibri"/>
              </a:rPr>
              <a:t>                               </a:t>
            </a:r>
            <a:r>
              <a:rPr kumimoji="0" lang="en-US" b="1" dirty="0" smtClean="0">
                <a:solidFill>
                  <a:prstClr val="black"/>
                </a:solidFill>
                <a:latin typeface="Calibri"/>
              </a:rPr>
              <a:t>Latches,  Flip-Flops</a:t>
            </a:r>
          </a:p>
          <a:p>
            <a:pPr fontAlgn="auto">
              <a:lnSpc>
                <a:spcPct val="160000"/>
              </a:lnSpc>
              <a:spcBef>
                <a:spcPts val="0"/>
              </a:spcBef>
              <a:spcAft>
                <a:spcPts val="0"/>
              </a:spcAft>
            </a:pPr>
            <a:r>
              <a:rPr kumimoji="0" lang="zh-CN" altLang="en-US" b="1" dirty="0" smtClean="0">
                <a:solidFill>
                  <a:prstClr val="black"/>
                </a:solidFill>
                <a:latin typeface="Calibri"/>
              </a:rPr>
              <a:t>同步时序逻辑设计 </a:t>
            </a:r>
            <a:r>
              <a:rPr kumimoji="0" lang="en-US" altLang="zh-CN" sz="2800" dirty="0" smtClean="0">
                <a:solidFill>
                  <a:prstClr val="black"/>
                </a:solidFill>
                <a:latin typeface="Calibri"/>
              </a:rPr>
              <a:t>Synchronous </a:t>
            </a:r>
            <a:r>
              <a:rPr kumimoji="0" lang="en-US" altLang="zh-CN" sz="2800" dirty="0">
                <a:solidFill>
                  <a:prstClr val="black"/>
                </a:solidFill>
                <a:latin typeface="Calibri"/>
              </a:rPr>
              <a:t>Logic </a:t>
            </a:r>
            <a:r>
              <a:rPr kumimoji="0" lang="en-US" altLang="zh-CN" sz="2800" dirty="0" smtClean="0">
                <a:solidFill>
                  <a:prstClr val="black"/>
                </a:solidFill>
                <a:latin typeface="Calibri"/>
              </a:rPr>
              <a:t>Design</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有限状态机 </a:t>
            </a:r>
            <a:r>
              <a:rPr kumimoji="0" lang="en-US" altLang="zh-CN" b="1" dirty="0">
                <a:solidFill>
                  <a:prstClr val="black"/>
                </a:solidFill>
                <a:latin typeface="Calibri"/>
              </a:rPr>
              <a:t> </a:t>
            </a:r>
            <a:r>
              <a:rPr kumimoji="0" lang="en-US" sz="2800" dirty="0" smtClean="0">
                <a:solidFill>
                  <a:prstClr val="black"/>
                </a:solidFill>
                <a:latin typeface="Calibri"/>
              </a:rPr>
              <a:t>Finite State Machines</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时序逻辑的时序 </a:t>
            </a:r>
            <a:r>
              <a:rPr kumimoji="0" lang="en-US" altLang="zh-CN" sz="2800" dirty="0" smtClean="0">
                <a:solidFill>
                  <a:prstClr val="black"/>
                </a:solidFill>
                <a:latin typeface="Calibri"/>
              </a:rPr>
              <a:t>Timing </a:t>
            </a:r>
            <a:r>
              <a:rPr kumimoji="0" lang="en-US" altLang="zh-CN" sz="2800" dirty="0">
                <a:solidFill>
                  <a:prstClr val="black"/>
                </a:solidFill>
                <a:latin typeface="Calibri"/>
              </a:rPr>
              <a:t>of Sequential </a:t>
            </a:r>
            <a:r>
              <a:rPr kumimoji="0" lang="en-US" altLang="zh-CN" sz="2800" dirty="0" smtClean="0">
                <a:solidFill>
                  <a:prstClr val="black"/>
                </a:solidFill>
                <a:latin typeface="Calibri"/>
              </a:rPr>
              <a:t>Logic</a:t>
            </a:r>
            <a:endParaRPr kumimoji="0" lang="en-US" dirty="0" smtClean="0">
              <a:solidFill>
                <a:prstClr val="black"/>
              </a:solidFill>
              <a:latin typeface="Calibri"/>
            </a:endParaRPr>
          </a:p>
          <a:p>
            <a:pPr fontAlgn="auto">
              <a:lnSpc>
                <a:spcPct val="160000"/>
              </a:lnSpc>
              <a:spcBef>
                <a:spcPts val="0"/>
              </a:spcBef>
              <a:spcAft>
                <a:spcPts val="0"/>
              </a:spcAft>
            </a:pPr>
            <a:r>
              <a:rPr kumimoji="0" lang="zh-CN" altLang="en-US" b="1" dirty="0" smtClean="0">
                <a:solidFill>
                  <a:prstClr val="black"/>
                </a:solidFill>
                <a:latin typeface="Calibri"/>
              </a:rPr>
              <a:t>并行 </a:t>
            </a:r>
            <a:r>
              <a:rPr kumimoji="0" lang="en-US" sz="3000" dirty="0" smtClean="0">
                <a:solidFill>
                  <a:prstClr val="black"/>
                </a:solidFill>
                <a:latin typeface="Calibri"/>
              </a:rPr>
              <a:t>Parallelism</a:t>
            </a:r>
            <a:endParaRPr kumimoji="0" lang="en-GB" sz="3000" dirty="0">
              <a:solidFill>
                <a:prstClr val="black"/>
              </a:solidFill>
              <a:latin typeface="Calibri"/>
            </a:endParaRPr>
          </a:p>
        </p:txBody>
      </p:sp>
      <p:sp>
        <p:nvSpPr>
          <p:cNvPr id="2" name="矩形 1"/>
          <p:cNvSpPr/>
          <p:nvPr/>
        </p:nvSpPr>
        <p:spPr>
          <a:xfrm>
            <a:off x="1656765" y="5627956"/>
            <a:ext cx="4030270" cy="584775"/>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zh-CN" altLang="en-US" sz="3200" b="1" dirty="0" smtClean="0"/>
              <a:t> 状 态 化 简 和 分 配 </a:t>
            </a:r>
            <a:endParaRPr lang="zh-CN" altLang="en-US" sz="3200" dirty="0"/>
          </a:p>
        </p:txBody>
      </p:sp>
    </p:spTree>
    <p:extLst>
      <p:ext uri="{BB962C8B-B14F-4D97-AF65-F5344CB8AC3E}">
        <p14:creationId xmlns:p14="http://schemas.microsoft.com/office/powerpoint/2010/main" val="4068915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768" y="980728"/>
            <a:ext cx="9036496" cy="936104"/>
          </a:xfrm>
        </p:spPr>
        <p:txBody>
          <a:bodyPr/>
          <a:lstStyle/>
          <a:p>
            <a:r>
              <a:rPr lang="zh-CN" altLang="en-US" sz="2400" dirty="0" smtClean="0"/>
              <a:t>状态本身是次要的，下图中用字母代替二进制。</a:t>
            </a:r>
            <a:endParaRPr lang="en-US" altLang="zh-CN" sz="2400" dirty="0" smtClean="0"/>
          </a:p>
          <a:p>
            <a:r>
              <a:rPr lang="zh-CN" altLang="en-US" sz="2400" dirty="0" smtClean="0"/>
              <a:t>重要的是：</a:t>
            </a:r>
            <a:r>
              <a:rPr lang="zh-CN" altLang="en-US" sz="2400" b="1" dirty="0" smtClean="0"/>
              <a:t>输入产生确定的输出序列</a:t>
            </a:r>
            <a:r>
              <a:rPr lang="zh-CN" altLang="en-US" sz="2400" dirty="0" smtClean="0"/>
              <a:t>。</a:t>
            </a:r>
            <a:endParaRPr lang="en-US" altLang="zh-CN" sz="2400" dirty="0" smtClean="0"/>
          </a:p>
          <a:p>
            <a:endParaRPr lang="zh-CN" altLang="en-US" sz="2400" dirty="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49</a:t>
            </a:fld>
            <a:endParaRPr lang="en-US" altLang="zh-CN"/>
          </a:p>
        </p:txBody>
      </p:sp>
      <p:sp>
        <p:nvSpPr>
          <p:cNvPr id="4" name="标题 3"/>
          <p:cNvSpPr>
            <a:spLocks noGrp="1"/>
          </p:cNvSpPr>
          <p:nvPr>
            <p:ph type="title"/>
          </p:nvPr>
        </p:nvSpPr>
        <p:spPr/>
        <p:txBody>
          <a:bodyPr/>
          <a:lstStyle/>
          <a:p>
            <a:r>
              <a:rPr lang="zh-CN" altLang="en-US" sz="3600" dirty="0" smtClean="0"/>
              <a:t>状态</a:t>
            </a:r>
            <a:r>
              <a:rPr lang="zh-CN" altLang="en-US" sz="3600" dirty="0"/>
              <a:t>化简和状态分配</a:t>
            </a:r>
            <a:endParaRPr lang="zh-CN" altLang="en-US"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522623"/>
            <a:ext cx="3172966" cy="431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1988840"/>
            <a:ext cx="4618444"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2522623"/>
            <a:ext cx="6372200" cy="1246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nvPr>
        </p:nvGraphicFramePr>
        <p:xfrm>
          <a:off x="3208462" y="3769618"/>
          <a:ext cx="5895776" cy="3063449"/>
        </p:xfrm>
        <a:graphic>
          <a:graphicData uri="http://schemas.openxmlformats.org/presentationml/2006/ole">
            <mc:AlternateContent xmlns:mc="http://schemas.openxmlformats.org/markup-compatibility/2006">
              <mc:Choice xmlns:v="urn:schemas-microsoft-com:vml" Requires="v">
                <p:oleObj spid="_x0000_s105481" name="位图图像" r:id="rId6" imgW="3977985" imgH="1775614" progId="PBrush">
                  <p:embed/>
                </p:oleObj>
              </mc:Choice>
              <mc:Fallback>
                <p:oleObj name="位图图像" r:id="rId6" imgW="3977985" imgH="1775614" progId="PBrush">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8462" y="3769618"/>
                        <a:ext cx="5895776" cy="30634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06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a:t>
            </a:fld>
            <a:endParaRPr lang="en-US" altLang="zh-CN"/>
          </a:p>
        </p:txBody>
      </p:sp>
      <p:sp>
        <p:nvSpPr>
          <p:cNvPr id="4" name="标题 3"/>
          <p:cNvSpPr>
            <a:spLocks noGrp="1"/>
          </p:cNvSpPr>
          <p:nvPr>
            <p:ph type="title"/>
          </p:nvPr>
        </p:nvSpPr>
        <p:spPr/>
        <p:txBody>
          <a:bodyPr/>
          <a:lstStyle/>
          <a:p>
            <a:r>
              <a:rPr lang="zh-CN" altLang="en-US" b="1" dirty="0" smtClean="0">
                <a:solidFill>
                  <a:srgbClr val="FF0000"/>
                </a:solidFill>
                <a:latin typeface="Times New Roman" pitchFamily="18" charset="0"/>
              </a:rPr>
              <a:t>状态方程</a:t>
            </a:r>
            <a:r>
              <a:rPr lang="zh-CN" altLang="en-US" b="1" dirty="0" smtClean="0">
                <a:solidFill>
                  <a:schemeClr val="bg1">
                    <a:lumMod val="50000"/>
                  </a:schemeClr>
                </a:solidFill>
                <a:latin typeface="Times New Roman" pitchFamily="18" charset="0"/>
              </a:rPr>
              <a:t>（</a:t>
            </a:r>
            <a:r>
              <a:rPr kumimoji="0" lang="en-US" altLang="zh-CN" b="1" dirty="0" smtClean="0">
                <a:solidFill>
                  <a:schemeClr val="bg1">
                    <a:lumMod val="50000"/>
                  </a:schemeClr>
                </a:solidFill>
                <a:latin typeface="Times New Roman" pitchFamily="18" charset="0"/>
                <a:cs typeface="Times New Roman" pitchFamily="18" charset="0"/>
              </a:rPr>
              <a:t>State Equations</a:t>
            </a:r>
            <a:r>
              <a:rPr lang="zh-CN" altLang="en-US" b="1" dirty="0" smtClean="0">
                <a:solidFill>
                  <a:schemeClr val="bg1">
                    <a:lumMod val="50000"/>
                  </a:schemeClr>
                </a:solidFill>
                <a:latin typeface="Times New Roman" pitchFamily="18" charset="0"/>
              </a:rPr>
              <a:t>）</a:t>
            </a:r>
            <a:endParaRPr lang="zh-CN" altLang="en-US" b="1" dirty="0">
              <a:solidFill>
                <a:schemeClr val="bg1">
                  <a:lumMod val="50000"/>
                </a:schemeClr>
              </a:solidFill>
            </a:endParaRP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639460"/>
            <a:ext cx="4908901" cy="521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4"/>
          <p:cNvSpPr>
            <a:spLocks noChangeArrowheads="1"/>
          </p:cNvSpPr>
          <p:nvPr/>
        </p:nvSpPr>
        <p:spPr bwMode="auto">
          <a:xfrm>
            <a:off x="110505" y="1772816"/>
            <a:ext cx="4029447" cy="80021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spcBef>
                <a:spcPct val="40000"/>
              </a:spcBef>
            </a:pPr>
            <a:r>
              <a:rPr kumimoji="0" lang="en-US" altLang="zh-CN" sz="1800" dirty="0" smtClean="0"/>
              <a:t>∵ D </a:t>
            </a:r>
            <a:r>
              <a:rPr kumimoji="0" lang="en-US" altLang="zh-CN" sz="1800" dirty="0"/>
              <a:t>input determines the next state</a:t>
            </a:r>
            <a:r>
              <a:rPr kumimoji="0" lang="en-US" altLang="zh-CN" sz="1800" dirty="0" smtClean="0"/>
              <a:t>:</a:t>
            </a:r>
          </a:p>
          <a:p>
            <a:pPr eaLnBrk="0" hangingPunct="0">
              <a:spcBef>
                <a:spcPct val="40000"/>
              </a:spcBef>
            </a:pPr>
            <a:r>
              <a:rPr kumimoji="0" lang="zh-CN" altLang="en-US" sz="2000" b="1" dirty="0" smtClean="0"/>
              <a:t>   </a:t>
            </a:r>
            <a:r>
              <a:rPr kumimoji="0" lang="zh-CN" altLang="en-US" sz="2000" b="1" dirty="0" smtClean="0">
                <a:solidFill>
                  <a:srgbClr val="FF0000"/>
                </a:solidFill>
              </a:rPr>
              <a:t>输入</a:t>
            </a:r>
            <a:r>
              <a:rPr kumimoji="0" lang="zh-CN" altLang="en-US" sz="2000" b="1" dirty="0" smtClean="0">
                <a:solidFill>
                  <a:srgbClr val="FF0000"/>
                </a:solidFill>
              </a:rPr>
              <a:t>方程</a:t>
            </a:r>
            <a:r>
              <a:rPr kumimoji="0" lang="zh-CN" altLang="en-US" sz="2000" b="1" dirty="0" smtClean="0"/>
              <a:t>：</a:t>
            </a:r>
            <a:r>
              <a:rPr kumimoji="0" lang="en-US" altLang="zh-CN" sz="1800" dirty="0" smtClean="0"/>
              <a:t> </a:t>
            </a:r>
            <a:endParaRPr lang="en-US" altLang="zh-CN" dirty="0">
              <a:latin typeface="Times New Roman" pitchFamily="18" charset="0"/>
            </a:endParaRPr>
          </a:p>
        </p:txBody>
      </p:sp>
      <mc:AlternateContent xmlns:mc="http://schemas.openxmlformats.org/markup-compatibility/2006" xmlns:a14="http://schemas.microsoft.com/office/drawing/2010/main">
        <mc:Choice Requires="a14">
          <p:sp>
            <p:nvSpPr>
              <p:cNvPr id="10" name="Rectangle 5"/>
              <p:cNvSpPr>
                <a:spLocks noChangeArrowheads="1"/>
              </p:cNvSpPr>
              <p:nvPr/>
            </p:nvSpPr>
            <p:spPr bwMode="auto">
              <a:xfrm>
                <a:off x="107504" y="2649106"/>
                <a:ext cx="4104456" cy="400110"/>
              </a:xfrm>
              <a:prstGeom prst="rect">
                <a:avLst/>
              </a:prstGeom>
              <a:noFill/>
              <a:ln>
                <a:noFill/>
              </a:ln>
              <a:extLst>
                <a:ext uri="{91240B29-F687-4F45-9708-019B960494DF}">
                  <a14:hiddenLine w="9525">
                    <a:solidFill>
                      <a:srgbClr val="000000"/>
                    </a:solidFill>
                    <a:miter lim="800000"/>
                    <a:headEnd/>
                    <a:tailEnd/>
                  </a14:hiddenLine>
                </a:ext>
              </a:extLst>
            </p:spPr>
            <p:txBody>
              <a:bodyPr wrap="square">
                <a:spAutoFit/>
              </a:bodyPr>
              <a:lstStyle/>
              <a:p>
                <a:pPr marL="285750" lvl="1" indent="-285750" eaLnBrk="0" hangingPunct="0">
                  <a:spcBef>
                    <a:spcPct val="40000"/>
                  </a:spcBef>
                  <a:buClr>
                    <a:srgbClr val="990000"/>
                  </a:buClr>
                  <a:buFont typeface="Wingdings" pitchFamily="2" charset="2"/>
                  <a:buChar char="v"/>
                </a:pPr>
                <a14:m>
                  <m:oMath xmlns:m="http://schemas.openxmlformats.org/officeDocument/2006/math">
                    <m:sSub>
                      <m:sSubPr>
                        <m:ctrlPr>
                          <a:rPr kumimoji="0" lang="en-US" altLang="zh-CN" sz="2000" b="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𝐷</m:t>
                        </m:r>
                      </m:e>
                      <m:sub>
                        <m:r>
                          <a:rPr kumimoji="0" lang="en-US" altLang="zh-CN" sz="2000" b="0" i="1" dirty="0" smtClean="0">
                            <a:latin typeface="Cambria Math" panose="02040503050406030204" pitchFamily="18" charset="0"/>
                          </a:rPr>
                          <m:t>𝐴</m:t>
                        </m:r>
                      </m:sub>
                    </m:sSub>
                    <m:r>
                      <a:rPr kumimoji="0" lang="en-US" altLang="zh-CN" sz="2000" i="1" dirty="0" smtClean="0">
                        <a:latin typeface="Cambria Math"/>
                      </a:rPr>
                      <m:t> (</m:t>
                    </m:r>
                    <m:r>
                      <a:rPr kumimoji="0" lang="en-US" altLang="zh-CN" sz="2000" i="1" dirty="0" smtClean="0">
                        <a:latin typeface="Cambria Math"/>
                      </a:rPr>
                      <m:t>𝑡</m:t>
                    </m:r>
                    <m:r>
                      <a:rPr kumimoji="0" lang="en-US" altLang="zh-CN" sz="2000" i="1" dirty="0" smtClean="0">
                        <a:latin typeface="Cambria Math"/>
                      </a:rPr>
                      <m:t>+1)=</m:t>
                    </m:r>
                    <m:r>
                      <a:rPr kumimoji="0" lang="en-US" altLang="zh-CN" sz="2000" i="1" dirty="0" smtClean="0">
                        <a:latin typeface="Cambria Math"/>
                      </a:rPr>
                      <m:t>𝐴</m:t>
                    </m:r>
                    <m:r>
                      <a:rPr kumimoji="0" lang="en-US" altLang="zh-CN" sz="2000" i="1" dirty="0" smtClean="0">
                        <a:latin typeface="Cambria Math"/>
                      </a:rPr>
                      <m:t>(</m:t>
                    </m:r>
                    <m:r>
                      <a:rPr kumimoji="0" lang="en-US" altLang="zh-CN" sz="2000" i="1" dirty="0" smtClean="0">
                        <a:latin typeface="Cambria Math"/>
                      </a:rPr>
                      <m:t>𝑡</m:t>
                    </m:r>
                    <m:r>
                      <a:rPr kumimoji="0" lang="en-US" altLang="zh-CN" sz="2000" i="1" dirty="0" smtClean="0">
                        <a:latin typeface="Cambria Math"/>
                      </a:rPr>
                      <m:t>)</m:t>
                    </m:r>
                    <m:r>
                      <a:rPr kumimoji="0" lang="en-US" altLang="zh-CN" sz="2000" i="1" dirty="0" smtClean="0">
                        <a:latin typeface="Cambria Math"/>
                      </a:rPr>
                      <m:t>𝑥</m:t>
                    </m:r>
                    <m:r>
                      <a:rPr kumimoji="0" lang="en-US" altLang="zh-CN" sz="2000" i="1" dirty="0" smtClean="0">
                        <a:latin typeface="Cambria Math"/>
                      </a:rPr>
                      <m:t>(</m:t>
                    </m:r>
                    <m:r>
                      <a:rPr kumimoji="0" lang="en-US" altLang="zh-CN" sz="2000" i="1" dirty="0" smtClean="0">
                        <a:latin typeface="Cambria Math"/>
                      </a:rPr>
                      <m:t>𝑡</m:t>
                    </m:r>
                    <m:r>
                      <a:rPr kumimoji="0" lang="en-US" altLang="zh-CN" sz="2000" i="1" dirty="0" smtClean="0">
                        <a:latin typeface="Cambria Math"/>
                      </a:rPr>
                      <m:t>)+</m:t>
                    </m:r>
                    <m:r>
                      <a:rPr kumimoji="0" lang="en-US" altLang="zh-CN" sz="2000" i="1" dirty="0" smtClean="0">
                        <a:latin typeface="Cambria Math"/>
                      </a:rPr>
                      <m:t>𝐵</m:t>
                    </m:r>
                    <m:r>
                      <a:rPr kumimoji="0" lang="en-US" altLang="zh-CN" sz="2000" i="1" dirty="0" smtClean="0">
                        <a:latin typeface="Cambria Math"/>
                      </a:rPr>
                      <m:t>(</m:t>
                    </m:r>
                    <m:r>
                      <a:rPr kumimoji="0" lang="en-US" altLang="zh-CN" sz="2000" i="1" dirty="0" smtClean="0">
                        <a:latin typeface="Cambria Math"/>
                      </a:rPr>
                      <m:t>𝑡</m:t>
                    </m:r>
                    <m:r>
                      <a:rPr kumimoji="0" lang="en-US" altLang="zh-CN" sz="2000" i="1" dirty="0" smtClean="0">
                        <a:latin typeface="Cambria Math"/>
                      </a:rPr>
                      <m:t>)</m:t>
                    </m:r>
                    <m:r>
                      <a:rPr kumimoji="0" lang="en-US" altLang="zh-CN" sz="2000" i="1" dirty="0" smtClean="0">
                        <a:latin typeface="Cambria Math"/>
                      </a:rPr>
                      <m:t>𝑥</m:t>
                    </m:r>
                    <m:r>
                      <a:rPr kumimoji="0" lang="en-US" altLang="zh-CN" sz="2000" i="1" dirty="0" smtClean="0">
                        <a:latin typeface="Cambria Math"/>
                      </a:rPr>
                      <m:t>(</m:t>
                    </m:r>
                    <m:r>
                      <a:rPr kumimoji="0" lang="en-US" altLang="zh-CN" sz="2000" i="1" dirty="0" smtClean="0">
                        <a:latin typeface="Cambria Math"/>
                      </a:rPr>
                      <m:t>𝑡</m:t>
                    </m:r>
                    <m:r>
                      <a:rPr kumimoji="0" lang="en-US" altLang="zh-CN" sz="2000" i="1" dirty="0">
                        <a:latin typeface="Cambria Math"/>
                      </a:rPr>
                      <m:t>)</m:t>
                    </m:r>
                  </m:oMath>
                </a14:m>
                <a:endParaRPr lang="en-US" altLang="zh-CN" sz="3600" dirty="0"/>
              </a:p>
            </p:txBody>
          </p:sp>
        </mc:Choice>
        <mc:Fallback xmlns="">
          <p:sp>
            <p:nvSpPr>
              <p:cNvPr id="10" name="Rectangle 5"/>
              <p:cNvSpPr>
                <a:spLocks noRot="1" noChangeAspect="1" noMove="1" noResize="1" noEditPoints="1" noAdjustHandles="1" noChangeArrowheads="1" noChangeShapeType="1" noTextEdit="1"/>
              </p:cNvSpPr>
              <p:nvPr/>
            </p:nvSpPr>
            <p:spPr bwMode="auto">
              <a:xfrm>
                <a:off x="107504" y="2649106"/>
                <a:ext cx="4104456" cy="400110"/>
              </a:xfrm>
              <a:prstGeom prst="rect">
                <a:avLst/>
              </a:prstGeom>
              <a:blipFill rotWithShape="0">
                <a:blip r:embed="rId3"/>
                <a:stretch>
                  <a:fillRect l="-1337" t="-3077" r="-297" b="-246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107504" y="3861048"/>
                <a:ext cx="3096344" cy="400110"/>
              </a:xfrm>
              <a:prstGeom prst="rect">
                <a:avLst/>
              </a:prstGeom>
              <a:noFill/>
              <a:ln>
                <a:noFill/>
              </a:ln>
              <a:extLst>
                <a:ext uri="{91240B29-F687-4F45-9708-019B960494DF}">
                  <a14:hiddenLine w="9525">
                    <a:solidFill>
                      <a:srgbClr val="000000"/>
                    </a:solidFill>
                    <a:miter lim="800000"/>
                    <a:headEnd/>
                    <a:tailEnd/>
                  </a14:hiddenLine>
                </a:ext>
              </a:extLst>
            </p:spPr>
            <p:txBody>
              <a:bodyPr wrap="square">
                <a:spAutoFit/>
              </a:bodyPr>
              <a:lstStyle/>
              <a:p>
                <a:pPr marL="285750" lvl="1" indent="-285750" eaLnBrk="0" hangingPunct="0">
                  <a:spcBef>
                    <a:spcPct val="40000"/>
                  </a:spcBef>
                  <a:buClr>
                    <a:srgbClr val="990000"/>
                  </a:buClr>
                  <a:buFont typeface="Wingdings" pitchFamily="2" charset="2"/>
                  <a:buChar char="v"/>
                </a:pPr>
                <a:r>
                  <a:rPr kumimoji="0" lang="en-US" altLang="zh-CN" sz="2000" dirty="0" smtClean="0"/>
                  <a:t> </a:t>
                </a:r>
                <a14:m>
                  <m:oMath xmlns:m="http://schemas.openxmlformats.org/officeDocument/2006/math">
                    <m:sSub>
                      <m:sSubPr>
                        <m:ctrlPr>
                          <a:rPr kumimoji="0" lang="en-US" altLang="zh-CN" sz="2000" i="1" dirty="0" smtClean="0">
                            <a:latin typeface="Cambria Math" panose="02040503050406030204" pitchFamily="18" charset="0"/>
                          </a:rPr>
                        </m:ctrlPr>
                      </m:sSubPr>
                      <m:e>
                        <m:r>
                          <a:rPr kumimoji="0" lang="en-US" altLang="zh-CN" sz="2000" b="0" i="1" dirty="0" smtClean="0">
                            <a:latin typeface="Cambria Math" panose="02040503050406030204" pitchFamily="18" charset="0"/>
                          </a:rPr>
                          <m:t>𝐷</m:t>
                        </m:r>
                      </m:e>
                      <m:sub>
                        <m:r>
                          <a:rPr kumimoji="0" lang="en-US" altLang="zh-CN" sz="2000" b="0" i="1" dirty="0" smtClean="0">
                            <a:latin typeface="Cambria Math" panose="02040503050406030204" pitchFamily="18" charset="0"/>
                          </a:rPr>
                          <m:t>𝐵</m:t>
                        </m:r>
                      </m:sub>
                    </m:sSub>
                    <m:d>
                      <m:dPr>
                        <m:ctrlPr>
                          <a:rPr kumimoji="0" lang="en-US" altLang="zh-CN" sz="2000" b="0" i="1" dirty="0" smtClean="0">
                            <a:latin typeface="Cambria Math" panose="02040503050406030204" pitchFamily="18" charset="0"/>
                          </a:rPr>
                        </m:ctrlPr>
                      </m:dPr>
                      <m:e>
                        <m:r>
                          <a:rPr kumimoji="0" lang="en-US" altLang="zh-CN" sz="2000" i="1" dirty="0" smtClean="0">
                            <a:latin typeface="Cambria Math"/>
                          </a:rPr>
                          <m:t>𝑡</m:t>
                        </m:r>
                        <m:r>
                          <a:rPr kumimoji="0" lang="en-US" altLang="zh-CN" sz="2000" i="1" dirty="0" smtClean="0">
                            <a:latin typeface="Cambria Math"/>
                          </a:rPr>
                          <m:t>+1</m:t>
                        </m:r>
                      </m:e>
                    </m:d>
                    <m:r>
                      <a:rPr kumimoji="0" lang="en-US" altLang="zh-CN" sz="2000" i="1" dirty="0" smtClean="0">
                        <a:latin typeface="Cambria Math"/>
                      </a:rPr>
                      <m:t>=</m:t>
                    </m:r>
                    <m:r>
                      <a:rPr kumimoji="0" lang="en-US" altLang="zh-CN" sz="2000" i="1" dirty="0" smtClean="0">
                        <a:latin typeface="Cambria Math"/>
                      </a:rPr>
                      <m:t>𝐴</m:t>
                    </m:r>
                    <m:r>
                      <a:rPr kumimoji="0" lang="en-US" altLang="zh-CN" sz="2000" i="1" dirty="0">
                        <a:latin typeface="Cambria Math"/>
                      </a:rPr>
                      <m:t>’</m:t>
                    </m:r>
                    <m:d>
                      <m:dPr>
                        <m:ctrlPr>
                          <a:rPr kumimoji="0" lang="en-US" altLang="zh-CN" sz="2000" i="1" dirty="0">
                            <a:latin typeface="Cambria Math" panose="02040503050406030204" pitchFamily="18" charset="0"/>
                          </a:rPr>
                        </m:ctrlPr>
                      </m:dPr>
                      <m:e>
                        <m:r>
                          <a:rPr kumimoji="0" lang="en-US" altLang="zh-CN" sz="2000" i="1" dirty="0">
                            <a:latin typeface="Cambria Math"/>
                          </a:rPr>
                          <m:t>𝑡</m:t>
                        </m:r>
                      </m:e>
                    </m:d>
                    <m:r>
                      <a:rPr kumimoji="0" lang="en-US" altLang="zh-CN" sz="2000" b="0" i="1" dirty="0" smtClean="0">
                        <a:latin typeface="Cambria Math" panose="02040503050406030204" pitchFamily="18" charset="0"/>
                      </a:rPr>
                      <m:t> </m:t>
                    </m:r>
                    <m:r>
                      <a:rPr kumimoji="0" lang="en-US" altLang="zh-CN" sz="2000" i="1" dirty="0">
                        <a:latin typeface="Cambria Math"/>
                      </a:rPr>
                      <m:t>𝑥</m:t>
                    </m:r>
                    <m:r>
                      <a:rPr kumimoji="0" lang="en-US" altLang="zh-CN" sz="2000" i="1" dirty="0">
                        <a:latin typeface="Cambria Math"/>
                      </a:rPr>
                      <m:t>(</m:t>
                    </m:r>
                    <m:r>
                      <a:rPr kumimoji="0" lang="en-US" altLang="zh-CN" sz="2000" i="1" dirty="0">
                        <a:latin typeface="Cambria Math"/>
                      </a:rPr>
                      <m:t>𝑡</m:t>
                    </m:r>
                    <m:r>
                      <a:rPr kumimoji="0" lang="en-US" altLang="zh-CN" sz="2000" i="1" dirty="0">
                        <a:latin typeface="Cambria Math"/>
                      </a:rPr>
                      <m:t>) </m:t>
                    </m:r>
                  </m:oMath>
                </a14:m>
                <a:endParaRPr lang="en-US" altLang="zh-CN" sz="3600" dirty="0"/>
              </a:p>
            </p:txBody>
          </p:sp>
        </mc:Choice>
        <mc:Fallback xmlns="">
          <p:sp>
            <p:nvSpPr>
              <p:cNvPr id="11" name="Rectangle 6"/>
              <p:cNvSpPr>
                <a:spLocks noRot="1" noChangeAspect="1" noMove="1" noResize="1" noEditPoints="1" noAdjustHandles="1" noChangeArrowheads="1" noChangeShapeType="1" noTextEdit="1"/>
              </p:cNvSpPr>
              <p:nvPr/>
            </p:nvSpPr>
            <p:spPr bwMode="auto">
              <a:xfrm>
                <a:off x="107504" y="3861048"/>
                <a:ext cx="3096344" cy="400110"/>
              </a:xfrm>
              <a:prstGeom prst="rect">
                <a:avLst/>
              </a:prstGeom>
              <a:blipFill rotWithShape="0">
                <a:blip r:embed="rId4"/>
                <a:stretch>
                  <a:fillRect l="-1772" t="-1515" b="-24242"/>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7"/>
              <p:cNvSpPr>
                <a:spLocks noChangeArrowheads="1"/>
              </p:cNvSpPr>
              <p:nvPr/>
            </p:nvSpPr>
            <p:spPr bwMode="auto">
              <a:xfrm>
                <a:off x="90221" y="5333146"/>
                <a:ext cx="3744417" cy="400110"/>
              </a:xfrm>
              <a:prstGeom prst="rect">
                <a:avLst/>
              </a:prstGeom>
              <a:noFill/>
              <a:ln>
                <a:noFill/>
              </a:ln>
              <a:extLst>
                <a:ext uri="{91240B29-F687-4F45-9708-019B960494DF}">
                  <a14:hiddenLine w="9525">
                    <a:solidFill>
                      <a:srgbClr val="000000"/>
                    </a:solidFill>
                    <a:miter lim="800000"/>
                    <a:headEnd/>
                    <a:tailEnd/>
                  </a14:hiddenLine>
                </a:ext>
              </a:extLst>
            </p:spPr>
            <p:txBody>
              <a:bodyPr wrap="square">
                <a:spAutoFit/>
              </a:bodyPr>
              <a:lstStyle/>
              <a:p>
                <a:pPr marL="285750" lvl="1" indent="-285750" eaLnBrk="0" hangingPunct="0">
                  <a:spcBef>
                    <a:spcPct val="40000"/>
                  </a:spcBef>
                  <a:buClr>
                    <a:srgbClr val="990000"/>
                  </a:buClr>
                  <a:buFont typeface="Wingdings" pitchFamily="2" charset="2"/>
                  <a:buChar char="v"/>
                </a:pPr>
                <a:r>
                  <a:rPr kumimoji="0" lang="en-US" altLang="zh-CN" sz="2000" dirty="0" smtClean="0"/>
                  <a:t> </a:t>
                </a:r>
                <a14:m>
                  <m:oMath xmlns:m="http://schemas.openxmlformats.org/officeDocument/2006/math">
                    <m:r>
                      <a:rPr kumimoji="0" lang="en-US" altLang="zh-CN" sz="2000" i="1" dirty="0" smtClean="0">
                        <a:latin typeface="Cambria Math"/>
                      </a:rPr>
                      <m:t>𝑦</m:t>
                    </m:r>
                    <m:d>
                      <m:dPr>
                        <m:ctrlPr>
                          <a:rPr kumimoji="0" lang="en-US" altLang="zh-CN" sz="2000" i="1" dirty="0" smtClean="0">
                            <a:latin typeface="Cambria Math" panose="02040503050406030204" pitchFamily="18" charset="0"/>
                          </a:rPr>
                        </m:ctrlPr>
                      </m:dPr>
                      <m:e>
                        <m:r>
                          <a:rPr kumimoji="0" lang="en-US" altLang="zh-CN" sz="2000" i="1" dirty="0" smtClean="0">
                            <a:latin typeface="Cambria Math"/>
                          </a:rPr>
                          <m:t>𝑡</m:t>
                        </m:r>
                      </m:e>
                    </m:d>
                    <m:r>
                      <a:rPr kumimoji="0" lang="en-US" altLang="zh-CN" sz="2000" i="1" dirty="0" smtClean="0">
                        <a:latin typeface="Cambria Math"/>
                      </a:rPr>
                      <m:t>=</m:t>
                    </m:r>
                    <m:d>
                      <m:dPr>
                        <m:begChr m:val="["/>
                        <m:endChr m:val="]"/>
                        <m:ctrlPr>
                          <a:rPr kumimoji="0" lang="en-US" altLang="zh-CN" sz="2000" i="1" dirty="0" smtClean="0">
                            <a:latin typeface="Cambria Math" panose="02040503050406030204" pitchFamily="18" charset="0"/>
                          </a:rPr>
                        </m:ctrlPr>
                      </m:dPr>
                      <m:e>
                        <m:r>
                          <a:rPr kumimoji="0" lang="en-US" altLang="zh-CN" sz="2000" i="1" dirty="0">
                            <a:latin typeface="Cambria Math"/>
                          </a:rPr>
                          <m:t>𝐴</m:t>
                        </m:r>
                        <m:d>
                          <m:dPr>
                            <m:ctrlPr>
                              <a:rPr kumimoji="0" lang="en-US" altLang="zh-CN" sz="2000" i="1" dirty="0">
                                <a:latin typeface="Cambria Math" panose="02040503050406030204" pitchFamily="18" charset="0"/>
                              </a:rPr>
                            </m:ctrlPr>
                          </m:dPr>
                          <m:e>
                            <m:r>
                              <a:rPr kumimoji="0" lang="en-US" altLang="zh-CN" sz="2000" i="1" dirty="0">
                                <a:latin typeface="Cambria Math"/>
                              </a:rPr>
                              <m:t>𝑡</m:t>
                            </m:r>
                          </m:e>
                        </m:d>
                        <m:r>
                          <a:rPr kumimoji="0" lang="en-US" altLang="zh-CN" sz="2000" i="1" dirty="0" smtClean="0">
                            <a:latin typeface="Cambria Math"/>
                          </a:rPr>
                          <m:t>+</m:t>
                        </m:r>
                        <m:r>
                          <a:rPr kumimoji="0" lang="en-US" altLang="zh-CN" sz="2000" i="1" dirty="0" smtClean="0">
                            <a:latin typeface="Cambria Math"/>
                          </a:rPr>
                          <m:t>𝐵</m:t>
                        </m:r>
                        <m:d>
                          <m:dPr>
                            <m:ctrlPr>
                              <a:rPr kumimoji="0" lang="en-US" altLang="zh-CN" sz="2000" i="1" dirty="0" smtClean="0">
                                <a:latin typeface="Cambria Math" panose="02040503050406030204" pitchFamily="18" charset="0"/>
                              </a:rPr>
                            </m:ctrlPr>
                          </m:dPr>
                          <m:e>
                            <m:r>
                              <a:rPr kumimoji="0" lang="en-US" altLang="zh-CN" sz="2000" i="1" dirty="0" smtClean="0">
                                <a:latin typeface="Cambria Math"/>
                              </a:rPr>
                              <m:t>𝑡</m:t>
                            </m:r>
                          </m:e>
                        </m:d>
                      </m:e>
                    </m:d>
                    <m:r>
                      <a:rPr kumimoji="0" lang="en-US" altLang="zh-CN" sz="2000" b="0" i="1" dirty="0" smtClean="0">
                        <a:latin typeface="Cambria Math" panose="02040503050406030204" pitchFamily="18" charset="0"/>
                      </a:rPr>
                      <m:t> </m:t>
                    </m:r>
                    <m:r>
                      <a:rPr kumimoji="0" lang="en-US" altLang="zh-CN" sz="2000" i="1" dirty="0">
                        <a:latin typeface="Cambria Math"/>
                      </a:rPr>
                      <m:t>𝑥</m:t>
                    </m:r>
                    <m:r>
                      <a:rPr kumimoji="0" lang="en-US" altLang="zh-CN" sz="2000" i="1" dirty="0">
                        <a:latin typeface="Cambria Math"/>
                      </a:rPr>
                      <m:t>’(</m:t>
                    </m:r>
                    <m:r>
                      <a:rPr kumimoji="0" lang="en-US" altLang="zh-CN" sz="2000" i="1" dirty="0">
                        <a:latin typeface="Cambria Math"/>
                      </a:rPr>
                      <m:t>𝑡</m:t>
                    </m:r>
                    <m:r>
                      <a:rPr kumimoji="0" lang="en-US" altLang="zh-CN" sz="2000" i="1" dirty="0">
                        <a:latin typeface="Cambria Math"/>
                      </a:rPr>
                      <m:t>) </m:t>
                    </m:r>
                  </m:oMath>
                </a14:m>
                <a:endParaRPr lang="en-US" altLang="zh-CN" sz="1050" dirty="0" smtClean="0"/>
              </a:p>
            </p:txBody>
          </p:sp>
        </mc:Choice>
        <mc:Fallback xmlns="">
          <p:sp>
            <p:nvSpPr>
              <p:cNvPr id="12" name="Rectangle 7"/>
              <p:cNvSpPr>
                <a:spLocks noRot="1" noChangeAspect="1" noMove="1" noResize="1" noEditPoints="1" noAdjustHandles="1" noChangeArrowheads="1" noChangeShapeType="1" noTextEdit="1"/>
              </p:cNvSpPr>
              <p:nvPr/>
            </p:nvSpPr>
            <p:spPr bwMode="auto">
              <a:xfrm>
                <a:off x="90221" y="5333146"/>
                <a:ext cx="3744417" cy="400110"/>
              </a:xfrm>
              <a:prstGeom prst="rect">
                <a:avLst/>
              </a:prstGeom>
              <a:blipFill rotWithShape="0">
                <a:blip r:embed="rId5"/>
                <a:stretch>
                  <a:fillRect l="-1466" t="-3077" b="-2461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TextBox 1"/>
          <p:cNvSpPr txBox="1"/>
          <p:nvPr/>
        </p:nvSpPr>
        <p:spPr>
          <a:xfrm>
            <a:off x="323528" y="1052736"/>
            <a:ext cx="8449749" cy="492443"/>
          </a:xfrm>
          <a:prstGeom prst="rect">
            <a:avLst/>
          </a:prstGeom>
          <a:noFill/>
        </p:spPr>
        <p:txBody>
          <a:bodyPr wrap="none" rtlCol="0">
            <a:spAutoFit/>
          </a:bodyPr>
          <a:lstStyle/>
          <a:p>
            <a:r>
              <a:rPr lang="zh-CN" altLang="en-US" sz="2600" b="1" dirty="0" smtClean="0">
                <a:solidFill>
                  <a:srgbClr val="FF0000"/>
                </a:solidFill>
              </a:rPr>
              <a:t>状态方程</a:t>
            </a:r>
            <a:r>
              <a:rPr lang="en-US" altLang="zh-CN" sz="2600" dirty="0" smtClean="0"/>
              <a:t>(</a:t>
            </a:r>
            <a:r>
              <a:rPr lang="zh-CN" altLang="en-US" sz="2600" dirty="0" smtClean="0"/>
              <a:t>转移方程</a:t>
            </a:r>
            <a:r>
              <a:rPr lang="en-US" altLang="zh-CN" sz="2600" dirty="0" smtClean="0"/>
              <a:t>)</a:t>
            </a:r>
            <a:r>
              <a:rPr lang="zh-CN" altLang="en-US" sz="2600" dirty="0" smtClean="0"/>
              <a:t>：把</a:t>
            </a:r>
            <a:r>
              <a:rPr lang="zh-CN" altLang="en-US" sz="2600" b="1" dirty="0" smtClean="0"/>
              <a:t>次态</a:t>
            </a:r>
            <a:r>
              <a:rPr lang="zh-CN" altLang="en-US" sz="2600" dirty="0" smtClean="0"/>
              <a:t>表示成</a:t>
            </a:r>
            <a:r>
              <a:rPr lang="zh-CN" altLang="en-US" sz="2600" b="1" dirty="0" smtClean="0"/>
              <a:t>现态</a:t>
            </a:r>
            <a:r>
              <a:rPr lang="zh-CN" altLang="en-US" sz="2600" dirty="0" smtClean="0"/>
              <a:t>和</a:t>
            </a:r>
            <a:r>
              <a:rPr lang="zh-CN" altLang="en-US" sz="2600" b="1" dirty="0" smtClean="0"/>
              <a:t>输入</a:t>
            </a:r>
            <a:r>
              <a:rPr lang="zh-CN" altLang="en-US" sz="2600" dirty="0" smtClean="0"/>
              <a:t>的函数。</a:t>
            </a:r>
            <a:endParaRPr lang="zh-CN" altLang="en-US" sz="2600" dirty="0"/>
          </a:p>
        </p:txBody>
      </p:sp>
      <mc:AlternateContent xmlns:mc="http://schemas.openxmlformats.org/markup-compatibility/2006" xmlns:a14="http://schemas.microsoft.com/office/drawing/2010/main">
        <mc:Choice Requires="a14">
          <p:sp>
            <p:nvSpPr>
              <p:cNvPr id="5" name="文本框 4"/>
              <p:cNvSpPr txBox="1"/>
              <p:nvPr/>
            </p:nvSpPr>
            <p:spPr>
              <a:xfrm>
                <a:off x="7812360" y="2852936"/>
                <a:ext cx="43204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smtClean="0">
                          <a:solidFill>
                            <a:srgbClr val="0070C0"/>
                          </a:solidFill>
                          <a:latin typeface="Cambria Math" panose="02040503050406030204" pitchFamily="18" charset="0"/>
                        </a:rPr>
                        <m:t>𝐴</m:t>
                      </m:r>
                    </m:oMath>
                  </m:oMathPara>
                </a14:m>
                <a:endParaRPr lang="zh-CN" altLang="en-US" dirty="0">
                  <a:solidFill>
                    <a:srgbClr val="0070C0"/>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812360" y="2852936"/>
                <a:ext cx="432048" cy="58477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812360" y="4936822"/>
                <a:ext cx="43204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rgbClr val="0070C0"/>
                          </a:solidFill>
                          <a:latin typeface="Cambria Math" panose="02040503050406030204" pitchFamily="18" charset="0"/>
                        </a:rPr>
                        <m:t>𝐵</m:t>
                      </m:r>
                    </m:oMath>
                  </m:oMathPara>
                </a14:m>
                <a:endParaRPr lang="zh-CN" altLang="en-US" dirty="0">
                  <a:solidFill>
                    <a:srgbClr val="0070C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812360" y="4936822"/>
                <a:ext cx="432048" cy="58477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494595" y="3212976"/>
                <a:ext cx="1565237" cy="400110"/>
              </a:xfrm>
              <a:prstGeom prst="rect">
                <a:avLst/>
              </a:prstGeom>
            </p:spPr>
            <p:txBody>
              <a:bodyPr wrap="none">
                <a:spAutoFit/>
              </a:bodyPr>
              <a:lstStyle/>
              <a:p>
                <a:pPr marL="0" lvl="1" eaLnBrk="0" hangingPunct="0">
                  <a:spcBef>
                    <a:spcPct val="40000"/>
                  </a:spcBef>
                  <a:buClr>
                    <a:srgbClr val="990000"/>
                  </a:buClr>
                </a:pPr>
                <a14:m>
                  <m:oMathPara xmlns:m="http://schemas.openxmlformats.org/officeDocument/2006/math">
                    <m:oMathParaPr>
                      <m:jc m:val="centerGroup"/>
                    </m:oMathParaPr>
                    <m:oMath xmlns:m="http://schemas.openxmlformats.org/officeDocument/2006/math">
                      <m:r>
                        <a:rPr kumimoji="0" lang="en-US" altLang="zh-CN" sz="2000" i="1" dirty="0">
                          <a:latin typeface="Cambria Math"/>
                        </a:rPr>
                        <m:t>= </m:t>
                      </m:r>
                      <m:r>
                        <a:rPr kumimoji="0" lang="en-US" altLang="zh-CN" sz="2000" i="1" dirty="0" err="1">
                          <a:latin typeface="Cambria Math"/>
                        </a:rPr>
                        <m:t>𝐴𝑥</m:t>
                      </m:r>
                      <m:r>
                        <a:rPr kumimoji="0" lang="en-US" altLang="zh-CN" sz="2000" i="1" dirty="0" err="1">
                          <a:latin typeface="Cambria Math"/>
                        </a:rPr>
                        <m:t>+</m:t>
                      </m:r>
                      <m:r>
                        <a:rPr kumimoji="0" lang="en-US" altLang="zh-CN" sz="2000" i="1" dirty="0" err="1">
                          <a:latin typeface="Cambria Math"/>
                        </a:rPr>
                        <m:t>𝐵𝑥</m:t>
                      </m:r>
                      <m:r>
                        <a:rPr kumimoji="0" lang="en-US" altLang="zh-CN" sz="2000" i="1" dirty="0">
                          <a:latin typeface="Cambria Math"/>
                        </a:rPr>
                        <m:t> </m:t>
                      </m:r>
                    </m:oMath>
                  </m:oMathPara>
                </a14:m>
                <a:endParaRPr lang="en-US" altLang="zh-CN" sz="3600" dirty="0"/>
              </a:p>
            </p:txBody>
          </p:sp>
        </mc:Choice>
        <mc:Fallback xmlns="">
          <p:sp>
            <p:nvSpPr>
              <p:cNvPr id="6" name="矩形 5"/>
              <p:cNvSpPr>
                <a:spLocks noRot="1" noChangeAspect="1" noMove="1" noResize="1" noEditPoints="1" noAdjustHandles="1" noChangeArrowheads="1" noChangeShapeType="1" noTextEdit="1"/>
              </p:cNvSpPr>
              <p:nvPr/>
            </p:nvSpPr>
            <p:spPr>
              <a:xfrm>
                <a:off x="1494595" y="3212976"/>
                <a:ext cx="1565237" cy="400110"/>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489160" y="4325034"/>
                <a:ext cx="94654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0" lang="en-US" altLang="zh-CN" sz="2000" i="1" dirty="0">
                          <a:latin typeface="Cambria Math"/>
                        </a:rPr>
                        <m:t>=</m:t>
                      </m:r>
                      <m:r>
                        <a:rPr kumimoji="0" lang="en-US" altLang="zh-CN" sz="2000" i="1" dirty="0" err="1">
                          <a:latin typeface="Cambria Math"/>
                        </a:rPr>
                        <m:t>𝐴</m:t>
                      </m:r>
                      <m:r>
                        <a:rPr kumimoji="0" lang="en-US" altLang="zh-CN" sz="2000" i="1" dirty="0" err="1">
                          <a:latin typeface="Cambria Math"/>
                        </a:rPr>
                        <m:t>’</m:t>
                      </m:r>
                      <m:r>
                        <a:rPr kumimoji="0" lang="en-US" altLang="zh-CN" sz="2000" i="1" dirty="0" err="1">
                          <a:latin typeface="Cambria Math"/>
                        </a:rPr>
                        <m:t>𝑥</m:t>
                      </m:r>
                      <m:r>
                        <a:rPr kumimoji="0" lang="en-US" altLang="zh-CN" sz="2000" i="1" dirty="0">
                          <a:latin typeface="Cambria Math"/>
                        </a:rPr>
                        <m:t> </m:t>
                      </m:r>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1489160" y="4325034"/>
                <a:ext cx="946541" cy="400110"/>
              </a:xfrm>
              <a:prstGeom prst="rect">
                <a:avLst/>
              </a:prstGeom>
              <a:blipFill rotWithShape="0">
                <a:blip r:embed="rId9"/>
                <a:stretch>
                  <a:fillRect/>
                </a:stretch>
              </a:blipFill>
            </p:spPr>
            <p:txBody>
              <a:bodyPr/>
              <a:lstStyle/>
              <a:p>
                <a:r>
                  <a:rPr lang="zh-CN" altLang="en-US">
                    <a:noFill/>
                  </a:rPr>
                  <a:t> </a:t>
                </a:r>
              </a:p>
            </p:txBody>
          </p:sp>
        </mc:Fallback>
      </mc:AlternateContent>
      <p:sp>
        <p:nvSpPr>
          <p:cNvPr id="8" name="矩形 7"/>
          <p:cNvSpPr/>
          <p:nvPr/>
        </p:nvSpPr>
        <p:spPr>
          <a:xfrm>
            <a:off x="290506" y="4799088"/>
            <a:ext cx="1603324" cy="430887"/>
          </a:xfrm>
          <a:prstGeom prst="rect">
            <a:avLst/>
          </a:prstGeom>
        </p:spPr>
        <p:txBody>
          <a:bodyPr wrap="none">
            <a:spAutoFit/>
          </a:bodyPr>
          <a:lstStyle/>
          <a:p>
            <a:pPr marL="0" lvl="1" algn="ctr" eaLnBrk="0" hangingPunct="0">
              <a:spcBef>
                <a:spcPct val="40000"/>
              </a:spcBef>
              <a:buClr>
                <a:srgbClr val="990000"/>
              </a:buClr>
            </a:pPr>
            <a:r>
              <a:rPr lang="zh-CN" altLang="en-US" sz="2200" b="1" dirty="0" smtClean="0">
                <a:solidFill>
                  <a:srgbClr val="FF0000"/>
                </a:solidFill>
              </a:rPr>
              <a:t>输出方程</a:t>
            </a:r>
            <a:r>
              <a:rPr lang="zh-CN" altLang="en-US" sz="2200" b="1" dirty="0" smtClean="0"/>
              <a:t>：</a:t>
            </a:r>
            <a:endParaRPr lang="en-US" altLang="zh-CN" sz="2200" b="1" dirty="0"/>
          </a:p>
        </p:txBody>
      </p:sp>
      <mc:AlternateContent xmlns:mc="http://schemas.openxmlformats.org/markup-compatibility/2006" xmlns:a14="http://schemas.microsoft.com/office/drawing/2010/main">
        <mc:Choice Requires="a14">
          <p:sp>
            <p:nvSpPr>
              <p:cNvPr id="15" name="矩形 14"/>
              <p:cNvSpPr/>
              <p:nvPr/>
            </p:nvSpPr>
            <p:spPr>
              <a:xfrm>
                <a:off x="972129" y="5897016"/>
                <a:ext cx="1578317" cy="400110"/>
              </a:xfrm>
              <a:prstGeom prst="rect">
                <a:avLst/>
              </a:prstGeom>
            </p:spPr>
            <p:txBody>
              <a:bodyPr wrap="none">
                <a:spAutoFit/>
              </a:bodyPr>
              <a:lstStyle/>
              <a:p>
                <a:pPr marL="0" lvl="1" eaLnBrk="0" hangingPunct="0">
                  <a:spcBef>
                    <a:spcPct val="40000"/>
                  </a:spcBef>
                  <a:buClr>
                    <a:srgbClr val="990000"/>
                  </a:buClr>
                </a:pPr>
                <a14:m>
                  <m:oMathPara xmlns:m="http://schemas.openxmlformats.org/officeDocument/2006/math">
                    <m:oMathParaPr>
                      <m:jc m:val="centerGroup"/>
                    </m:oMathParaPr>
                    <m:oMath xmlns:m="http://schemas.openxmlformats.org/officeDocument/2006/math">
                      <m:r>
                        <a:rPr kumimoji="0" lang="en-US" altLang="zh-CN" sz="2000" i="1" dirty="0">
                          <a:latin typeface="Cambria Math"/>
                        </a:rPr>
                        <m:t>=(</m:t>
                      </m:r>
                      <m:r>
                        <a:rPr kumimoji="0" lang="en-US" altLang="zh-CN" sz="2000" i="1" dirty="0">
                          <a:latin typeface="Cambria Math"/>
                        </a:rPr>
                        <m:t>𝐴</m:t>
                      </m:r>
                      <m:r>
                        <a:rPr kumimoji="0" lang="en-US" altLang="zh-CN" sz="2000" i="1" dirty="0">
                          <a:latin typeface="Cambria Math"/>
                        </a:rPr>
                        <m:t>+</m:t>
                      </m:r>
                      <m:r>
                        <a:rPr kumimoji="0" lang="en-US" altLang="zh-CN" sz="2000" i="1" dirty="0">
                          <a:latin typeface="Cambria Math"/>
                        </a:rPr>
                        <m:t>𝐵</m:t>
                      </m:r>
                      <m:r>
                        <a:rPr kumimoji="0" lang="en-US" altLang="zh-CN" sz="2000" i="1" dirty="0">
                          <a:latin typeface="Cambria Math"/>
                        </a:rPr>
                        <m:t>)</m:t>
                      </m:r>
                      <m:r>
                        <a:rPr kumimoji="0" lang="en-US" altLang="zh-CN" sz="2000" i="1" dirty="0">
                          <a:latin typeface="Cambria Math"/>
                        </a:rPr>
                        <m:t>𝑥</m:t>
                      </m:r>
                      <m:r>
                        <a:rPr kumimoji="0" lang="en-US" altLang="zh-CN" sz="2000" i="1" dirty="0">
                          <a:latin typeface="Cambria Math"/>
                        </a:rPr>
                        <m:t>’</m:t>
                      </m:r>
                    </m:oMath>
                  </m:oMathPara>
                </a14:m>
                <a:endParaRPr lang="en-US" altLang="zh-CN" sz="1050" dirty="0"/>
              </a:p>
            </p:txBody>
          </p:sp>
        </mc:Choice>
        <mc:Fallback xmlns="">
          <p:sp>
            <p:nvSpPr>
              <p:cNvPr id="15" name="矩形 14"/>
              <p:cNvSpPr>
                <a:spLocks noRot="1" noChangeAspect="1" noMove="1" noResize="1" noEditPoints="1" noAdjustHandles="1" noChangeArrowheads="1" noChangeShapeType="1" noTextEdit="1"/>
              </p:cNvSpPr>
              <p:nvPr/>
            </p:nvSpPr>
            <p:spPr>
              <a:xfrm>
                <a:off x="972129" y="5897016"/>
                <a:ext cx="1578317" cy="400110"/>
              </a:xfrm>
              <a:prstGeom prst="rect">
                <a:avLst/>
              </a:prstGeom>
              <a:blipFill rotWithShape="0">
                <a:blip r:embed="rId10"/>
                <a:stretch>
                  <a:fillRect b="-181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80638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768" y="1017304"/>
            <a:ext cx="9036496" cy="5724064"/>
          </a:xfrm>
        </p:spPr>
        <p:txBody>
          <a:bodyPr/>
          <a:lstStyle/>
          <a:p>
            <a:pPr>
              <a:lnSpc>
                <a:spcPct val="150000"/>
              </a:lnSpc>
            </a:pPr>
            <a:r>
              <a:rPr lang="zh-CN" altLang="en-US" sz="2600" b="1" dirty="0"/>
              <a:t>状态化简</a:t>
            </a:r>
            <a:r>
              <a:rPr lang="zh-CN" altLang="en-US" sz="2600" dirty="0"/>
              <a:t>：在时序电路中，</a:t>
            </a:r>
            <a:r>
              <a:rPr lang="zh-CN" altLang="en-US" sz="2600" dirty="0">
                <a:latin typeface="楷体" pitchFamily="49" charset="-122"/>
                <a:ea typeface="楷体" pitchFamily="49" charset="-122"/>
              </a:rPr>
              <a:t>减少触发器数目</a:t>
            </a:r>
            <a:r>
              <a:rPr lang="zh-CN" altLang="en-US" sz="2600" dirty="0"/>
              <a:t>的过程。</a:t>
            </a:r>
            <a:endParaRPr lang="en-US" altLang="zh-CN" sz="2600" dirty="0"/>
          </a:p>
          <a:p>
            <a:pPr>
              <a:lnSpc>
                <a:spcPct val="150000"/>
              </a:lnSpc>
            </a:pPr>
            <a:r>
              <a:rPr lang="zh-CN" altLang="en-US" sz="2600" b="1" dirty="0"/>
              <a:t>化简原则</a:t>
            </a:r>
            <a:r>
              <a:rPr lang="zh-CN" altLang="en-US" sz="2600" dirty="0"/>
              <a:t>：电路的输入、输出关系保持不变。</a:t>
            </a:r>
            <a:endParaRPr lang="en-US" altLang="zh-CN" sz="2600" dirty="0"/>
          </a:p>
          <a:p>
            <a:pPr>
              <a:lnSpc>
                <a:spcPct val="150000"/>
              </a:lnSpc>
            </a:pPr>
            <a:r>
              <a:rPr lang="zh-CN" altLang="en-US" sz="2600" b="1" dirty="0"/>
              <a:t>副  作  用</a:t>
            </a:r>
            <a:r>
              <a:rPr lang="zh-CN" altLang="en-US" sz="2600" dirty="0"/>
              <a:t>：可能会使电路中增加更多的组合逻辑。</a:t>
            </a:r>
            <a:endParaRPr lang="en-US" altLang="zh-CN" sz="2600" dirty="0"/>
          </a:p>
          <a:p>
            <a:pPr>
              <a:lnSpc>
                <a:spcPct val="150000"/>
              </a:lnSpc>
            </a:pPr>
            <a:r>
              <a:rPr lang="zh-CN" altLang="en-US" sz="2600" dirty="0" smtClean="0"/>
              <a:t>当对状态进行化简时，使用</a:t>
            </a:r>
            <a:r>
              <a:rPr lang="zh-CN" altLang="en-US" sz="2600" b="1" dirty="0" smtClean="0">
                <a:solidFill>
                  <a:srgbClr val="FF0000"/>
                </a:solidFill>
              </a:rPr>
              <a:t>状态表</a:t>
            </a:r>
            <a:r>
              <a:rPr lang="zh-CN" altLang="en-US" sz="2600" dirty="0" smtClean="0"/>
              <a:t>比</a:t>
            </a:r>
            <a:r>
              <a:rPr lang="zh-CN" altLang="en-US" sz="2600" b="1" dirty="0" smtClean="0"/>
              <a:t>状态图</a:t>
            </a:r>
            <a:r>
              <a:rPr lang="zh-CN" altLang="en-US" sz="2600" dirty="0" smtClean="0"/>
              <a:t>更方便。</a:t>
            </a:r>
            <a:endParaRPr lang="en-US" altLang="zh-CN" sz="2600" dirty="0" smtClean="0"/>
          </a:p>
          <a:p>
            <a:pPr>
              <a:lnSpc>
                <a:spcPct val="150000"/>
              </a:lnSpc>
            </a:pPr>
            <a:r>
              <a:rPr lang="zh-CN" altLang="en-US" sz="2600" b="1" dirty="0"/>
              <a:t>两</a:t>
            </a:r>
            <a:r>
              <a:rPr lang="zh-CN" altLang="en-US" sz="2600" b="1" dirty="0" smtClean="0"/>
              <a:t>个状态等价的条件</a:t>
            </a:r>
            <a:r>
              <a:rPr lang="zh-CN" altLang="en-US" sz="2600" dirty="0" smtClean="0"/>
              <a:t>：对所有可能的输入、输出都相同，</a:t>
            </a:r>
            <a:r>
              <a:rPr lang="en-US" altLang="zh-CN" sz="2600" dirty="0" smtClean="0"/>
              <a:t/>
            </a:r>
            <a:br>
              <a:rPr lang="en-US" altLang="zh-CN" sz="2600" dirty="0" smtClean="0"/>
            </a:br>
            <a:r>
              <a:rPr lang="en-US" altLang="zh-CN" sz="2600" dirty="0" smtClean="0"/>
              <a:t>                                </a:t>
            </a:r>
            <a:r>
              <a:rPr lang="zh-CN" altLang="en-US" sz="2600" dirty="0" smtClean="0"/>
              <a:t>且电路的次态相同或等效。</a:t>
            </a:r>
            <a:endParaRPr lang="en-US" altLang="zh-CN" sz="2600" dirty="0" smtClean="0"/>
          </a:p>
          <a:p>
            <a:pPr>
              <a:lnSpc>
                <a:spcPct val="150000"/>
              </a:lnSpc>
            </a:pPr>
            <a:r>
              <a:rPr lang="zh-CN" altLang="en-US" sz="2600" dirty="0" smtClean="0"/>
              <a:t>当两个状态等价时，其中的一个状态可以被另一个代替，此时输入</a:t>
            </a:r>
            <a:r>
              <a:rPr lang="en-US" altLang="zh-CN" sz="2600" dirty="0" smtClean="0"/>
              <a:t>-</a:t>
            </a:r>
            <a:r>
              <a:rPr lang="zh-CN" altLang="en-US" sz="2600" dirty="0" smtClean="0"/>
              <a:t>输出关系不变。</a:t>
            </a:r>
            <a:endParaRPr lang="zh-CN" altLang="en-US" sz="2600" dirty="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50</a:t>
            </a:fld>
            <a:endParaRPr lang="en-US" altLang="zh-CN"/>
          </a:p>
        </p:txBody>
      </p:sp>
      <p:sp>
        <p:nvSpPr>
          <p:cNvPr id="4" name="标题 3"/>
          <p:cNvSpPr>
            <a:spLocks noGrp="1"/>
          </p:cNvSpPr>
          <p:nvPr>
            <p:ph type="title"/>
          </p:nvPr>
        </p:nvSpPr>
        <p:spPr/>
        <p:txBody>
          <a:bodyPr/>
          <a:lstStyle/>
          <a:p>
            <a:r>
              <a:rPr lang="zh-CN" altLang="en-US" b="1" dirty="0"/>
              <a:t>状态化简</a:t>
            </a:r>
            <a:endParaRPr lang="zh-CN" altLang="en-US" dirty="0"/>
          </a:p>
        </p:txBody>
      </p:sp>
    </p:spTree>
    <p:extLst>
      <p:ext uri="{BB962C8B-B14F-4D97-AF65-F5344CB8AC3E}">
        <p14:creationId xmlns:p14="http://schemas.microsoft.com/office/powerpoint/2010/main" val="37741887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8768" y="1017304"/>
            <a:ext cx="9036496" cy="899528"/>
          </a:xfrm>
        </p:spPr>
        <p:txBody>
          <a:bodyPr/>
          <a:lstStyle/>
          <a:p>
            <a:r>
              <a:rPr lang="zh-CN" altLang="en-US" sz="2400" b="1" dirty="0" smtClean="0"/>
              <a:t>两个状态等价的条件</a:t>
            </a:r>
            <a:r>
              <a:rPr lang="zh-CN" altLang="en-US" sz="2400" dirty="0" smtClean="0"/>
              <a:t>：对所有可能的输入、输出都相同，</a:t>
            </a:r>
            <a:r>
              <a:rPr lang="en-US" altLang="zh-CN" sz="2400" dirty="0" smtClean="0"/>
              <a:t/>
            </a:r>
            <a:br>
              <a:rPr lang="en-US" altLang="zh-CN" sz="2400" dirty="0" smtClean="0"/>
            </a:br>
            <a:r>
              <a:rPr lang="en-US" altLang="zh-CN" sz="2400" dirty="0" smtClean="0"/>
              <a:t>                                </a:t>
            </a:r>
            <a:r>
              <a:rPr lang="zh-CN" altLang="en-US" sz="2400" dirty="0" smtClean="0"/>
              <a:t>且电路的次态相同或等效。</a:t>
            </a:r>
            <a:endParaRPr lang="en-US" altLang="zh-CN" sz="2400" dirty="0" smtClean="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51</a:t>
            </a:fld>
            <a:endParaRPr lang="en-US" altLang="zh-CN"/>
          </a:p>
        </p:txBody>
      </p:sp>
      <p:sp>
        <p:nvSpPr>
          <p:cNvPr id="4" name="标题 3"/>
          <p:cNvSpPr>
            <a:spLocks noGrp="1"/>
          </p:cNvSpPr>
          <p:nvPr>
            <p:ph type="title"/>
          </p:nvPr>
        </p:nvSpPr>
        <p:spPr/>
        <p:txBody>
          <a:bodyPr/>
          <a:lstStyle/>
          <a:p>
            <a:r>
              <a:rPr lang="zh-CN" altLang="en-US" b="1" dirty="0"/>
              <a:t>状态化</a:t>
            </a:r>
            <a:r>
              <a:rPr lang="zh-CN" altLang="en-US" b="1" dirty="0" smtClean="0"/>
              <a:t>简 实例</a:t>
            </a:r>
            <a:endParaRPr lang="zh-CN" alt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522623"/>
            <a:ext cx="3172966" cy="431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对象 4"/>
          <p:cNvGraphicFramePr>
            <a:graphicFrameLocks noChangeAspect="1"/>
          </p:cNvGraphicFramePr>
          <p:nvPr>
            <p:extLst/>
          </p:nvPr>
        </p:nvGraphicFramePr>
        <p:xfrm>
          <a:off x="3212529" y="1916832"/>
          <a:ext cx="5895975" cy="3062287"/>
        </p:xfrm>
        <a:graphic>
          <a:graphicData uri="http://schemas.openxmlformats.org/presentationml/2006/ole">
            <mc:AlternateContent xmlns:mc="http://schemas.openxmlformats.org/markup-compatibility/2006">
              <mc:Choice xmlns:v="urn:schemas-microsoft-com:vml" Requires="v">
                <p:oleObj spid="_x0000_s106505" name="位图图像" r:id="rId4" imgW="3977985" imgH="1775614" progId="PBrush">
                  <p:embed/>
                </p:oleObj>
              </mc:Choice>
              <mc:Fallback>
                <p:oleObj name="位图图像" r:id="rId4" imgW="3977985" imgH="1775614"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2529" y="1916832"/>
                        <a:ext cx="5895975" cy="3062287"/>
                      </a:xfrm>
                      <a:prstGeom prst="rect">
                        <a:avLst/>
                      </a:prstGeom>
                      <a:solidFill>
                        <a:srgbClr val="FFFF00"/>
                      </a:solidFill>
                      <a:ln>
                        <a:noFill/>
                      </a:ln>
                    </p:spPr>
                  </p:pic>
                </p:oleObj>
              </mc:Fallback>
            </mc:AlternateContent>
          </a:graphicData>
        </a:graphic>
      </p:graphicFrame>
      <p:grpSp>
        <p:nvGrpSpPr>
          <p:cNvPr id="9" name="组合 8"/>
          <p:cNvGrpSpPr/>
          <p:nvPr/>
        </p:nvGrpSpPr>
        <p:grpSpPr>
          <a:xfrm>
            <a:off x="3276794" y="4042135"/>
            <a:ext cx="5763769" cy="827025"/>
            <a:chOff x="3276794" y="4042135"/>
            <a:chExt cx="5763769" cy="827025"/>
          </a:xfrm>
        </p:grpSpPr>
        <p:sp>
          <p:nvSpPr>
            <p:cNvPr id="7" name="矩形 6"/>
            <p:cNvSpPr/>
            <p:nvPr/>
          </p:nvSpPr>
          <p:spPr bwMode="auto">
            <a:xfrm>
              <a:off x="3276794" y="4042135"/>
              <a:ext cx="5756026" cy="288032"/>
            </a:xfrm>
            <a:prstGeom prst="rect">
              <a:avLst/>
            </a:prstGeom>
            <a:solidFill>
              <a:srgbClr val="FFFF00">
                <a:alpha val="29020"/>
              </a:srgbClr>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8" name="矩形 7"/>
            <p:cNvSpPr/>
            <p:nvPr/>
          </p:nvSpPr>
          <p:spPr bwMode="auto">
            <a:xfrm>
              <a:off x="3284537" y="4581128"/>
              <a:ext cx="5756026" cy="288032"/>
            </a:xfrm>
            <a:prstGeom prst="rect">
              <a:avLst/>
            </a:prstGeom>
            <a:solidFill>
              <a:srgbClr val="FFFF00">
                <a:alpha val="30196"/>
              </a:srgbClr>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spTree>
    <p:extLst>
      <p:ext uri="{BB962C8B-B14F-4D97-AF65-F5344CB8AC3E}">
        <p14:creationId xmlns:p14="http://schemas.microsoft.com/office/powerpoint/2010/main" val="3684111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CN" altLang="en-US" b="1" dirty="0"/>
              <a:t>状态化</a:t>
            </a:r>
            <a:r>
              <a:rPr lang="zh-CN" altLang="en-US" b="1" dirty="0" smtClean="0"/>
              <a:t>简  过程</a:t>
            </a:r>
            <a:endParaRPr lang="en-US" altLang="zh-CN" b="1" dirty="0" smtClean="0"/>
          </a:p>
        </p:txBody>
      </p:sp>
      <p:pic>
        <p:nvPicPr>
          <p:cNvPr id="30779" name="Picture 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2736"/>
            <a:ext cx="4211960"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0" name="Picture 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3401" y="1052736"/>
            <a:ext cx="4385103"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右箭头 1"/>
          <p:cNvSpPr/>
          <p:nvPr/>
        </p:nvSpPr>
        <p:spPr bwMode="auto">
          <a:xfrm>
            <a:off x="4283968" y="1952836"/>
            <a:ext cx="360040" cy="396044"/>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nvGrpSpPr>
          <p:cNvPr id="5" name="组合 4"/>
          <p:cNvGrpSpPr/>
          <p:nvPr/>
        </p:nvGrpSpPr>
        <p:grpSpPr>
          <a:xfrm>
            <a:off x="4257760" y="3356992"/>
            <a:ext cx="4850744" cy="3096344"/>
            <a:chOff x="4257760" y="3356992"/>
            <a:chExt cx="4850744" cy="3096344"/>
          </a:xfrm>
        </p:grpSpPr>
        <p:sp>
          <p:nvSpPr>
            <p:cNvPr id="3" name="下箭头 2"/>
            <p:cNvSpPr/>
            <p:nvPr/>
          </p:nvSpPr>
          <p:spPr bwMode="auto">
            <a:xfrm>
              <a:off x="6660232" y="3356992"/>
              <a:ext cx="360040" cy="648072"/>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pic>
          <p:nvPicPr>
            <p:cNvPr id="30781"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7760" y="4202941"/>
              <a:ext cx="4850744" cy="2250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组合 5"/>
          <p:cNvGrpSpPr/>
          <p:nvPr/>
        </p:nvGrpSpPr>
        <p:grpSpPr>
          <a:xfrm>
            <a:off x="467544" y="3185929"/>
            <a:ext cx="3600401" cy="3555439"/>
            <a:chOff x="467544" y="3185929"/>
            <a:chExt cx="3600401" cy="3555439"/>
          </a:xfrm>
        </p:grpSpPr>
        <p:pic>
          <p:nvPicPr>
            <p:cNvPr id="3077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4" y="3185929"/>
              <a:ext cx="3059832" cy="3555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右箭头 9"/>
            <p:cNvSpPr/>
            <p:nvPr/>
          </p:nvSpPr>
          <p:spPr bwMode="auto">
            <a:xfrm rot="10800000">
              <a:off x="3707905" y="4788108"/>
              <a:ext cx="360040" cy="396044"/>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sp>
        <p:nvSpPr>
          <p:cNvPr id="4" name="灯片编号占位符 3"/>
          <p:cNvSpPr>
            <a:spLocks noGrp="1"/>
          </p:cNvSpPr>
          <p:nvPr>
            <p:ph type="sldNum" sz="quarter" idx="12"/>
          </p:nvPr>
        </p:nvSpPr>
        <p:spPr/>
        <p:txBody>
          <a:bodyPr/>
          <a:lstStyle/>
          <a:p>
            <a:pPr>
              <a:defRPr/>
            </a:pPr>
            <a:fld id="{EF27CFC5-7FD8-49A5-BC14-6A12B5DF6A48}" type="slidenum">
              <a:rPr lang="en-US" altLang="zh-CN" smtClean="0"/>
              <a:pPr>
                <a:defRPr/>
              </a:pPr>
              <a:t>52</a:t>
            </a:fld>
            <a:endParaRPr lang="en-US" altLang="zh-CN"/>
          </a:p>
        </p:txBody>
      </p:sp>
      <p:sp>
        <p:nvSpPr>
          <p:cNvPr id="11" name="矩形 10"/>
          <p:cNvSpPr/>
          <p:nvPr/>
        </p:nvSpPr>
        <p:spPr bwMode="auto">
          <a:xfrm>
            <a:off x="5993641" y="2845442"/>
            <a:ext cx="611770" cy="288032"/>
          </a:xfrm>
          <a:prstGeom prst="rect">
            <a:avLst/>
          </a:prstGeom>
          <a:solidFill>
            <a:srgbClr val="FFFF00">
              <a:alpha val="30196"/>
            </a:srgbClr>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3" name="矩形 12"/>
          <p:cNvSpPr/>
          <p:nvPr/>
        </p:nvSpPr>
        <p:spPr bwMode="auto">
          <a:xfrm>
            <a:off x="1259632" y="2650975"/>
            <a:ext cx="611770" cy="288032"/>
          </a:xfrm>
          <a:prstGeom prst="rect">
            <a:avLst/>
          </a:prstGeom>
          <a:solidFill>
            <a:srgbClr val="FFFF00">
              <a:alpha val="30196"/>
            </a:srgbClr>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360899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pPr eaLnBrk="1" hangingPunct="1"/>
            <a:r>
              <a:rPr lang="zh-CN" altLang="en-US" b="1" dirty="0"/>
              <a:t>状态化</a:t>
            </a:r>
            <a:r>
              <a:rPr lang="zh-CN" altLang="en-US" b="1" dirty="0" smtClean="0"/>
              <a:t>简 结果</a:t>
            </a:r>
            <a:endParaRPr lang="en-US" altLang="zh-CN" b="1" dirty="0" smtClean="0"/>
          </a:p>
        </p:txBody>
      </p:sp>
      <p:sp>
        <p:nvSpPr>
          <p:cNvPr id="4" name="灯片编号占位符 3"/>
          <p:cNvSpPr>
            <a:spLocks noGrp="1"/>
          </p:cNvSpPr>
          <p:nvPr>
            <p:ph type="sldNum" sz="quarter" idx="12"/>
          </p:nvPr>
        </p:nvSpPr>
        <p:spPr/>
        <p:txBody>
          <a:bodyPr/>
          <a:lstStyle/>
          <a:p>
            <a:pPr>
              <a:defRPr/>
            </a:pPr>
            <a:fld id="{EF27CFC5-7FD8-49A5-BC14-6A12B5DF6A48}" type="slidenum">
              <a:rPr lang="en-US" altLang="zh-CN" smtClean="0"/>
              <a:pPr>
                <a:defRPr/>
              </a:pPr>
              <a:t>53</a:t>
            </a:fld>
            <a:endParaRPr lang="en-US" altLang="zh-CN"/>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72" y="2543736"/>
            <a:ext cx="3172966" cy="431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836712"/>
            <a:ext cx="6372200" cy="980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49" name="Picture 1" descr="C:\Users\Sam2013\AppData\Roaming\Tencent\Users\1850360580\QQ\WinTemp\RichOle\A3_@O]BAUD{9SL`8LL2H16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817653"/>
            <a:ext cx="6372200" cy="942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cxnSp>
        <p:nvCxnSpPr>
          <p:cNvPr id="6" name="直接箭头连接符 5"/>
          <p:cNvCxnSpPr>
            <a:stCxn id="15" idx="1"/>
            <a:endCxn id="14" idx="0"/>
          </p:cNvCxnSpPr>
          <p:nvPr/>
        </p:nvCxnSpPr>
        <p:spPr bwMode="auto">
          <a:xfrm flipH="1">
            <a:off x="2171155" y="1327183"/>
            <a:ext cx="600645" cy="1216553"/>
          </a:xfrm>
          <a:prstGeom prst="straightConnector1">
            <a:avLst/>
          </a:prstGeom>
          <a:solidFill>
            <a:schemeClr val="accent1"/>
          </a:solidFill>
          <a:ln w="9525" cap="flat" cmpd="sng" algn="ctr">
            <a:solidFill>
              <a:schemeClr val="tx1"/>
            </a:solidFill>
            <a:prstDash val="solid"/>
            <a:miter lim="800000"/>
            <a:headEnd type="none" w="med" len="med"/>
            <a:tailEnd type="arrow"/>
          </a:ln>
          <a:effectLst/>
        </p:spPr>
      </p:cxnSp>
      <p:grpSp>
        <p:nvGrpSpPr>
          <p:cNvPr id="2" name="组合 1"/>
          <p:cNvGrpSpPr/>
          <p:nvPr/>
        </p:nvGrpSpPr>
        <p:grpSpPr>
          <a:xfrm>
            <a:off x="5004048" y="2760628"/>
            <a:ext cx="3059832" cy="3836724"/>
            <a:chOff x="5004048" y="2760628"/>
            <a:chExt cx="3059832" cy="3836724"/>
          </a:xfrm>
        </p:grpSpPr>
        <p:pic>
          <p:nvPicPr>
            <p:cNvPr id="30777" name="Picture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3041913"/>
              <a:ext cx="3059832" cy="3555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a:stCxn id="78849" idx="2"/>
              <a:endCxn id="30777" idx="0"/>
            </p:cNvCxnSpPr>
            <p:nvPr/>
          </p:nvCxnSpPr>
          <p:spPr bwMode="auto">
            <a:xfrm>
              <a:off x="5957900" y="2760628"/>
              <a:ext cx="576064" cy="281285"/>
            </a:xfrm>
            <a:prstGeom prst="straightConnector1">
              <a:avLst/>
            </a:prstGeom>
            <a:solidFill>
              <a:schemeClr val="accent1"/>
            </a:solidFill>
            <a:ln w="9525" cap="flat" cmpd="sng" algn="ctr">
              <a:solidFill>
                <a:srgbClr val="FF0000"/>
              </a:solidFill>
              <a:prstDash val="solid"/>
              <a:miter lim="800000"/>
              <a:headEnd type="none" w="med" len="med"/>
              <a:tailEnd type="arrow"/>
            </a:ln>
            <a:effectLst/>
          </p:spPr>
        </p:cxnSp>
      </p:grpSp>
    </p:spTree>
    <p:extLst>
      <p:ext uri="{BB962C8B-B14F-4D97-AF65-F5344CB8AC3E}">
        <p14:creationId xmlns:p14="http://schemas.microsoft.com/office/powerpoint/2010/main" val="2072050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849"/>
                                        </p:tgtEl>
                                        <p:attrNameLst>
                                          <p:attrName>style.visibility</p:attrName>
                                        </p:attrNameLst>
                                      </p:cBhvr>
                                      <p:to>
                                        <p:strVal val="visible"/>
                                      </p:to>
                                    </p:set>
                                    <p:animEffect transition="in" filter="wipe(down)">
                                      <p:cBhvr>
                                        <p:cTn id="7" dur="500"/>
                                        <p:tgtEl>
                                          <p:spTgt spid="788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zh-CN" altLang="en-US" b="1" dirty="0" smtClean="0"/>
              <a:t>状态分配</a:t>
            </a:r>
            <a:endParaRPr lang="en-US" altLang="zh-CN" b="1" dirty="0" smtClean="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54</a:t>
            </a:fld>
            <a:endParaRPr lang="en-US" altLang="zh-CN"/>
          </a:p>
        </p:txBody>
      </p:sp>
      <mc:AlternateContent xmlns:mc="http://schemas.openxmlformats.org/markup-compatibility/2006">
        <mc:Choice xmlns:a14="http://schemas.microsoft.com/office/drawing/2010/main" Requires="a14">
          <p:sp>
            <p:nvSpPr>
              <p:cNvPr id="6" name="内容占位符 1"/>
              <p:cNvSpPr>
                <a:spLocks noGrp="1"/>
              </p:cNvSpPr>
              <p:nvPr>
                <p:ph idx="1"/>
              </p:nvPr>
            </p:nvSpPr>
            <p:spPr>
              <a:xfrm>
                <a:off x="48768" y="980728"/>
                <a:ext cx="9036496" cy="1368152"/>
              </a:xfrm>
            </p:spPr>
            <p:txBody>
              <a:bodyPr/>
              <a:lstStyle/>
              <a:p>
                <a:r>
                  <a:rPr lang="zh-CN" altLang="en-US" sz="2400" dirty="0" smtClean="0"/>
                  <a:t>状态化简后，还需要给每个</a:t>
                </a:r>
                <a:r>
                  <a:rPr lang="zh-CN" altLang="en-US" sz="2400" b="1" dirty="0" smtClean="0"/>
                  <a:t>状态编码</a:t>
                </a:r>
                <a:r>
                  <a:rPr lang="zh-CN" altLang="en-US" sz="2400" dirty="0" smtClean="0"/>
                  <a:t>。</a:t>
                </a:r>
                <a:endParaRPr lang="en-US" altLang="zh-CN" sz="2400" dirty="0" smtClean="0"/>
              </a:p>
              <a:p>
                <a:r>
                  <a:rPr lang="zh-CN" altLang="en-US" sz="2400" dirty="0" smtClean="0"/>
                  <a:t>如果电路有</a:t>
                </a:r>
                <a14:m>
                  <m:oMath xmlns:m="http://schemas.openxmlformats.org/officeDocument/2006/math">
                    <m:r>
                      <a:rPr lang="en-US" altLang="zh-CN" sz="2400" b="1" i="1" dirty="0" smtClean="0">
                        <a:solidFill>
                          <a:srgbClr val="FF0000"/>
                        </a:solidFill>
                        <a:latin typeface="Cambria Math"/>
                      </a:rPr>
                      <m:t>𝒎</m:t>
                    </m:r>
                  </m:oMath>
                </a14:m>
                <a:r>
                  <a:rPr lang="zh-CN" altLang="en-US" sz="2400" dirty="0" smtClean="0"/>
                  <a:t>个状态，就需要</a:t>
                </a:r>
                <a14:m>
                  <m:oMath xmlns:m="http://schemas.openxmlformats.org/officeDocument/2006/math">
                    <m:r>
                      <a:rPr lang="en-US" altLang="zh-CN" sz="2400" b="1" i="1" dirty="0" smtClean="0">
                        <a:solidFill>
                          <a:srgbClr val="FF0000"/>
                        </a:solidFill>
                        <a:latin typeface="Cambria Math"/>
                      </a:rPr>
                      <m:t>𝒏</m:t>
                    </m:r>
                  </m:oMath>
                </a14:m>
                <a:r>
                  <a:rPr lang="zh-CN" altLang="en-US" sz="2400" dirty="0" smtClean="0"/>
                  <a:t>位，</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b="0" i="1" dirty="0" smtClean="0">
                            <a:latin typeface="Cambria Math"/>
                          </a:rPr>
                          <m:t>2</m:t>
                        </m:r>
                      </m:e>
                      <m:sup>
                        <m:r>
                          <a:rPr lang="en-US" altLang="zh-CN" sz="2400" b="0" i="1" dirty="0" smtClean="0">
                            <a:latin typeface="Cambria Math"/>
                          </a:rPr>
                          <m:t>𝑛</m:t>
                        </m:r>
                      </m:sup>
                    </m:sSup>
                    <m:r>
                      <a:rPr lang="en-US" altLang="zh-CN" sz="2400" i="1" dirty="0" smtClean="0">
                        <a:latin typeface="Cambria Math"/>
                        <a:ea typeface="Cambria Math"/>
                      </a:rPr>
                      <m:t>≥</m:t>
                    </m:r>
                    <m:r>
                      <a:rPr lang="en-US" altLang="zh-CN" sz="2400" b="0" i="1" dirty="0" smtClean="0">
                        <a:latin typeface="Cambria Math"/>
                        <a:ea typeface="Cambria Math"/>
                      </a:rPr>
                      <m:t>𝑚</m:t>
                    </m:r>
                  </m:oMath>
                </a14:m>
                <a:endParaRPr lang="en-US" altLang="zh-CN" sz="2400" dirty="0" smtClean="0"/>
              </a:p>
              <a:p>
                <a:r>
                  <a:rPr lang="zh-CN" altLang="en-US" sz="2400" dirty="0" smtClean="0"/>
                  <a:t>没有用的码字可认为是</a:t>
                </a:r>
                <a:r>
                  <a:rPr lang="zh-CN" altLang="en-US" sz="2400" b="1" dirty="0" smtClean="0"/>
                  <a:t>任意态</a:t>
                </a:r>
                <a:r>
                  <a:rPr lang="zh-CN" altLang="en-US" sz="2400" dirty="0" smtClean="0"/>
                  <a:t>，有助于简化电路。</a:t>
                </a:r>
                <a:endParaRPr lang="zh-CN" altLang="en-US" sz="2400" dirty="0"/>
              </a:p>
            </p:txBody>
          </p:sp>
        </mc:Choice>
        <mc:Fallback>
          <p:sp>
            <p:nvSpPr>
              <p:cNvPr id="6" name="内容占位符 1"/>
              <p:cNvSpPr>
                <a:spLocks noGrp="1" noRot="1" noChangeAspect="1" noMove="1" noResize="1" noEditPoints="1" noAdjustHandles="1" noChangeArrowheads="1" noChangeShapeType="1" noTextEdit="1"/>
              </p:cNvSpPr>
              <p:nvPr>
                <p:ph idx="1"/>
              </p:nvPr>
            </p:nvSpPr>
            <p:spPr>
              <a:xfrm>
                <a:off x="48768" y="980728"/>
                <a:ext cx="9036496" cy="1368152"/>
              </a:xfrm>
              <a:blipFill rotWithShape="0">
                <a:blip r:embed="rId3"/>
                <a:stretch>
                  <a:fillRect l="-135" t="-4464" b="-7143"/>
                </a:stretch>
              </a:blipFill>
            </p:spPr>
            <p:txBody>
              <a:bodyPr/>
              <a:lstStyle/>
              <a:p>
                <a:r>
                  <a:rPr lang="zh-CN" altLang="en-US">
                    <a:noFill/>
                  </a:rPr>
                  <a:t> </a:t>
                </a:r>
              </a:p>
            </p:txBody>
          </p:sp>
        </mc:Fallback>
      </mc:AlternateContent>
      <p:pic>
        <p:nvPicPr>
          <p:cNvPr id="7"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2636911"/>
            <a:ext cx="3059832" cy="3555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组合 7"/>
          <p:cNvGrpSpPr/>
          <p:nvPr/>
        </p:nvGrpSpPr>
        <p:grpSpPr>
          <a:xfrm>
            <a:off x="3419872" y="2492896"/>
            <a:ext cx="5642324" cy="4069035"/>
            <a:chOff x="3466181" y="3140968"/>
            <a:chExt cx="5642324" cy="4069035"/>
          </a:xfrm>
        </p:grpSpPr>
        <p:pic>
          <p:nvPicPr>
            <p:cNvPr id="32896" name="Picture 1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6181" y="3140968"/>
              <a:ext cx="5642323" cy="23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314202" y="5516395"/>
              <a:ext cx="1415772" cy="461665"/>
            </a:xfrm>
            <a:prstGeom prst="rect">
              <a:avLst/>
            </a:prstGeom>
            <a:noFill/>
          </p:spPr>
          <p:txBody>
            <a:bodyPr wrap="none" rtlCol="0">
              <a:spAutoFit/>
            </a:bodyPr>
            <a:lstStyle/>
            <a:p>
              <a:r>
                <a:rPr lang="zh-CN" altLang="en-US" dirty="0" smtClean="0"/>
                <a:t>顺序编码</a:t>
              </a:r>
              <a:endParaRPr lang="zh-CN" altLang="en-US" dirty="0"/>
            </a:p>
          </p:txBody>
        </p:sp>
        <p:sp>
          <p:nvSpPr>
            <p:cNvPr id="11" name="TextBox 10"/>
            <p:cNvSpPr txBox="1"/>
            <p:nvPr/>
          </p:nvSpPr>
          <p:spPr>
            <a:xfrm>
              <a:off x="6036548" y="5517232"/>
              <a:ext cx="1487779" cy="1077218"/>
            </a:xfrm>
            <a:prstGeom prst="rect">
              <a:avLst/>
            </a:prstGeom>
            <a:noFill/>
          </p:spPr>
          <p:txBody>
            <a:bodyPr wrap="square" rtlCol="0">
              <a:spAutoFit/>
            </a:bodyPr>
            <a:lstStyle/>
            <a:p>
              <a:r>
                <a:rPr lang="zh-CN" altLang="en-US" dirty="0" smtClean="0"/>
                <a:t>格雷编码</a:t>
              </a:r>
              <a:endParaRPr lang="en-US" altLang="zh-CN" dirty="0" smtClean="0"/>
            </a:p>
            <a:p>
              <a:pPr algn="ctr"/>
              <a:r>
                <a:rPr lang="zh-CN" altLang="en-US" sz="2000" b="1" dirty="0" smtClean="0">
                  <a:latin typeface="楷体" panose="02010609060101010101" pitchFamily="49" charset="-122"/>
                  <a:ea typeface="楷体" panose="02010609060101010101" pitchFamily="49" charset="-122"/>
                </a:rPr>
                <a:t>有利于逻辑代数化简</a:t>
              </a:r>
              <a:endParaRPr lang="zh-CN" altLang="en-US" sz="2000" b="1" dirty="0">
                <a:latin typeface="楷体" panose="02010609060101010101" pitchFamily="49" charset="-122"/>
                <a:ea typeface="楷体" panose="02010609060101010101" pitchFamily="49" charset="-122"/>
              </a:endParaRPr>
            </a:p>
          </p:txBody>
        </p:sp>
        <p:sp>
          <p:nvSpPr>
            <p:cNvPr id="12" name="TextBox 11"/>
            <p:cNvSpPr txBox="1"/>
            <p:nvPr/>
          </p:nvSpPr>
          <p:spPr>
            <a:xfrm>
              <a:off x="7620725" y="5517232"/>
              <a:ext cx="1487780" cy="1692771"/>
            </a:xfrm>
            <a:prstGeom prst="rect">
              <a:avLst/>
            </a:prstGeom>
            <a:noFill/>
          </p:spPr>
          <p:txBody>
            <a:bodyPr wrap="square" rtlCol="0">
              <a:spAutoFit/>
            </a:bodyPr>
            <a:lstStyle/>
            <a:p>
              <a:r>
                <a:rPr lang="zh-CN" altLang="en-US" dirty="0" smtClean="0"/>
                <a:t>一位热位</a:t>
              </a:r>
              <a:endParaRPr lang="en-US" altLang="zh-CN" dirty="0" smtClean="0"/>
            </a:p>
            <a:p>
              <a:r>
                <a:rPr lang="zh-CN" altLang="en-US" sz="2000" b="1" dirty="0" smtClean="0">
                  <a:latin typeface="楷体" panose="02010609060101010101" pitchFamily="49" charset="-122"/>
                  <a:ea typeface="楷体" panose="02010609060101010101" pitchFamily="49" charset="-122"/>
                </a:rPr>
                <a:t>每个状态用</a:t>
              </a:r>
              <a:r>
                <a:rPr lang="en-US" altLang="zh-CN" sz="2000" b="1" dirty="0" smtClean="0">
                  <a:latin typeface="楷体" panose="02010609060101010101" pitchFamily="49" charset="-122"/>
                  <a:ea typeface="楷体" panose="02010609060101010101" pitchFamily="49" charset="-122"/>
                </a:rPr>
                <a:t>1</a:t>
              </a:r>
              <a:r>
                <a:rPr lang="zh-CN" altLang="en-US" sz="2000" b="1" dirty="0" smtClean="0">
                  <a:latin typeface="楷体" panose="02010609060101010101" pitchFamily="49" charset="-122"/>
                  <a:ea typeface="楷体" panose="02010609060101010101" pitchFamily="49" charset="-122"/>
                </a:rPr>
                <a:t>个触发器</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但不需要用译码电路。</a:t>
              </a:r>
              <a:endParaRPr lang="zh-CN" altLang="en-US" sz="2000" dirty="0"/>
            </a:p>
          </p:txBody>
        </p:sp>
      </p:grpSp>
    </p:spTree>
    <p:extLst>
      <p:ext uri="{BB962C8B-B14F-4D97-AF65-F5344CB8AC3E}">
        <p14:creationId xmlns:p14="http://schemas.microsoft.com/office/powerpoint/2010/main" val="394689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55</a:t>
            </a:fld>
            <a:endParaRPr lang="en-US" altLang="zh-CN"/>
          </a:p>
        </p:txBody>
      </p:sp>
      <p:sp>
        <p:nvSpPr>
          <p:cNvPr id="4" name="标题 3"/>
          <p:cNvSpPr>
            <a:spLocks noGrp="1"/>
          </p:cNvSpPr>
          <p:nvPr>
            <p:ph type="title"/>
          </p:nvPr>
        </p:nvSpPr>
        <p:spPr/>
        <p:txBody>
          <a:bodyPr/>
          <a:lstStyle/>
          <a:p>
            <a:r>
              <a:rPr lang="zh-CN" altLang="en-US" dirty="0" smtClean="0"/>
              <a:t>状态分配 示例</a:t>
            </a:r>
            <a:endParaRPr lang="zh-CN" altLang="en-US" dirty="0"/>
          </a:p>
        </p:txBody>
      </p:sp>
      <p:pic>
        <p:nvPicPr>
          <p:cNvPr id="7" name="Picture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052736"/>
            <a:ext cx="5033175" cy="2335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346" name="Picture 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3768" y="4005064"/>
            <a:ext cx="660243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28"/>
          <p:cNvPicPr>
            <a:picLocks noChangeAspect="1" noChangeArrowheads="1"/>
          </p:cNvPicPr>
          <p:nvPr/>
        </p:nvPicPr>
        <p:blipFill rotWithShape="1">
          <a:blip r:embed="rId4">
            <a:extLst>
              <a:ext uri="{28A0092B-C50C-407E-A947-70E740481C1C}">
                <a14:useLocalDpi xmlns:a14="http://schemas.microsoft.com/office/drawing/2010/main" val="0"/>
              </a:ext>
            </a:extLst>
          </a:blip>
          <a:srcRect r="56381"/>
          <a:stretch/>
        </p:blipFill>
        <p:spPr bwMode="auto">
          <a:xfrm>
            <a:off x="94655" y="1052736"/>
            <a:ext cx="2461122" cy="2376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下箭头 1"/>
          <p:cNvSpPr/>
          <p:nvPr/>
        </p:nvSpPr>
        <p:spPr bwMode="auto">
          <a:xfrm>
            <a:off x="5724128" y="3501008"/>
            <a:ext cx="356347" cy="360040"/>
          </a:xfrm>
          <a:prstGeom prst="down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1623635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56</a:t>
            </a:fld>
            <a:endParaRPr lang="en-US" altLang="zh-CN"/>
          </a:p>
        </p:txBody>
      </p:sp>
      <p:sp>
        <p:nvSpPr>
          <p:cNvPr id="4" name="标题 3"/>
          <p:cNvSpPr>
            <a:spLocks noGrp="1"/>
          </p:cNvSpPr>
          <p:nvPr>
            <p:ph type="title"/>
          </p:nvPr>
        </p:nvSpPr>
        <p:spPr/>
        <p:txBody>
          <a:bodyPr/>
          <a:lstStyle/>
          <a:p>
            <a:r>
              <a:rPr lang="en-US" altLang="zh-CN" dirty="0"/>
              <a:t>Finite State Machine (FSM</a:t>
            </a:r>
            <a:r>
              <a:rPr lang="en-US" altLang="zh-CN" dirty="0" smtClean="0"/>
              <a:t>)</a:t>
            </a:r>
            <a:endParaRPr lang="zh-CN" altLang="en-US" dirty="0"/>
          </a:p>
        </p:txBody>
      </p:sp>
      <p:graphicFrame>
        <p:nvGraphicFramePr>
          <p:cNvPr id="6" name="Object 14"/>
          <p:cNvGraphicFramePr>
            <a:graphicFrameLocks noChangeAspect="1"/>
          </p:cNvGraphicFramePr>
          <p:nvPr>
            <p:custDataLst>
              <p:tags r:id="rId2"/>
            </p:custDataLst>
            <p:extLst>
              <p:ext uri="{D42A27DB-BD31-4B8C-83A1-F6EECF244321}">
                <p14:modId xmlns:p14="http://schemas.microsoft.com/office/powerpoint/2010/main" val="4281202766"/>
              </p:ext>
            </p:extLst>
          </p:nvPr>
        </p:nvGraphicFramePr>
        <p:xfrm>
          <a:off x="5867400" y="1219200"/>
          <a:ext cx="2971800" cy="1560513"/>
        </p:xfrm>
        <a:graphic>
          <a:graphicData uri="http://schemas.openxmlformats.org/presentationml/2006/ole">
            <mc:AlternateContent xmlns:mc="http://schemas.openxmlformats.org/markup-compatibility/2006">
              <mc:Choice xmlns:v="urn:schemas-microsoft-com:vml" Requires="v">
                <p:oleObj spid="_x0000_s107540" name="VISIO" r:id="rId8" imgW="1484640" imgH="779760" progId="Visio.Drawing.6">
                  <p:embed/>
                </p:oleObj>
              </mc:Choice>
              <mc:Fallback>
                <p:oleObj name="VISIO" r:id="rId8" imgW="1484640" imgH="77976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7400" y="1219200"/>
                        <a:ext cx="2971800" cy="1560513"/>
                      </a:xfrm>
                      <a:prstGeom prst="rect">
                        <a:avLst/>
                      </a:prstGeom>
                    </p:spPr>
                  </p:pic>
                </p:oleObj>
              </mc:Fallback>
            </mc:AlternateContent>
          </a:graphicData>
        </a:graphic>
      </p:graphicFrame>
      <p:sp>
        <p:nvSpPr>
          <p:cNvPr id="7"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auto">
              <a:spcBef>
                <a:spcPct val="20000"/>
              </a:spcBef>
              <a:spcAft>
                <a:spcPts val="0"/>
              </a:spcAft>
            </a:pPr>
            <a:endParaRPr kumimoji="0" lang="en-US" sz="3200">
              <a:solidFill>
                <a:prstClr val="black"/>
              </a:solidFill>
              <a:latin typeface="Times New Roman" pitchFamily="18" charset="0"/>
              <a:ea typeface="+mn-ea"/>
              <a:cs typeface="Arial" charset="0"/>
            </a:endParaRPr>
          </a:p>
          <a:p>
            <a:pPr marL="342900" indent="-342900" fontAlgn="auto">
              <a:spcBef>
                <a:spcPct val="20000"/>
              </a:spcBef>
              <a:spcAft>
                <a:spcPts val="0"/>
              </a:spcAft>
            </a:pPr>
            <a:endParaRPr kumimoji="0" lang="en-US" sz="3200">
              <a:solidFill>
                <a:prstClr val="black"/>
              </a:solidFill>
              <a:latin typeface="Times New Roman" pitchFamily="18" charset="0"/>
              <a:ea typeface="+mn-ea"/>
              <a:cs typeface="Arial" charset="0"/>
            </a:endParaRPr>
          </a:p>
          <a:p>
            <a:pPr marL="342900" indent="-342900" fontAlgn="auto">
              <a:spcBef>
                <a:spcPct val="20000"/>
              </a:spcBef>
              <a:spcAft>
                <a:spcPts val="0"/>
              </a:spcAft>
            </a:pPr>
            <a:endParaRPr kumimoji="0" lang="en-US" sz="3200">
              <a:solidFill>
                <a:prstClr val="black"/>
              </a:solidFill>
              <a:latin typeface="Times New Roman" pitchFamily="18" charset="0"/>
              <a:ea typeface="+mn-ea"/>
              <a:cs typeface="Arial" charset="0"/>
            </a:endParaRPr>
          </a:p>
        </p:txBody>
      </p:sp>
      <p:sp>
        <p:nvSpPr>
          <p:cNvPr id="8" name="Rectangle 4"/>
          <p:cNvSpPr>
            <a:spLocks noChangeArrowheads="1"/>
          </p:cNvSpPr>
          <p:nvPr>
            <p:custDataLst>
              <p:tags r:id="rId4"/>
            </p:custDataLst>
          </p:nvPr>
        </p:nvSpPr>
        <p:spPr bwMode="auto">
          <a:xfrm>
            <a:off x="304800" y="1014512"/>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auto">
              <a:spcBef>
                <a:spcPct val="20000"/>
              </a:spcBef>
              <a:spcAft>
                <a:spcPts val="0"/>
              </a:spcAft>
              <a:buFontTx/>
              <a:buChar char="•"/>
            </a:pPr>
            <a:r>
              <a:rPr kumimoji="0" lang="en-US" sz="3200" dirty="0">
                <a:solidFill>
                  <a:prstClr val="black"/>
                </a:solidFill>
                <a:latin typeface="Times New Roman" pitchFamily="18" charset="0"/>
                <a:ea typeface="+mn-ea"/>
                <a:cs typeface="Arial" charset="0"/>
              </a:rPr>
              <a:t>Consists of:</a:t>
            </a:r>
          </a:p>
          <a:p>
            <a:pPr marL="742950" lvl="1" indent="-285750" fontAlgn="auto">
              <a:spcBef>
                <a:spcPct val="20000"/>
              </a:spcBef>
              <a:spcAft>
                <a:spcPts val="0"/>
              </a:spcAft>
              <a:buFontTx/>
              <a:buChar char="–"/>
            </a:pPr>
            <a:r>
              <a:rPr kumimoji="0" lang="en-US" sz="3200" b="1" dirty="0">
                <a:solidFill>
                  <a:prstClr val="black"/>
                </a:solidFill>
                <a:latin typeface="Times New Roman" pitchFamily="18" charset="0"/>
                <a:ea typeface="+mn-ea"/>
                <a:cs typeface="Arial" charset="0"/>
              </a:rPr>
              <a:t>State </a:t>
            </a:r>
            <a:r>
              <a:rPr kumimoji="0" lang="en-US" sz="3200" b="1" dirty="0" smtClean="0">
                <a:solidFill>
                  <a:prstClr val="black"/>
                </a:solidFill>
                <a:latin typeface="Times New Roman" pitchFamily="18" charset="0"/>
                <a:ea typeface="+mn-ea"/>
                <a:cs typeface="Arial" charset="0"/>
              </a:rPr>
              <a:t>register</a:t>
            </a:r>
            <a:endParaRPr kumimoji="0" lang="en-US" sz="3200" b="1" dirty="0">
              <a:solidFill>
                <a:prstClr val="black"/>
              </a:solidFill>
              <a:latin typeface="Times New Roman" pitchFamily="18" charset="0"/>
              <a:ea typeface="+mn-ea"/>
              <a:cs typeface="Arial" charset="0"/>
            </a:endParaRPr>
          </a:p>
          <a:p>
            <a:pPr marL="1143000" lvl="2" indent="-228600" fontAlgn="auto">
              <a:spcBef>
                <a:spcPct val="20000"/>
              </a:spcBef>
              <a:spcAft>
                <a:spcPts val="0"/>
              </a:spcAft>
              <a:buFontTx/>
              <a:buChar char="•"/>
            </a:pPr>
            <a:r>
              <a:rPr kumimoji="0" lang="en-US" sz="2600" dirty="0">
                <a:solidFill>
                  <a:prstClr val="black"/>
                </a:solidFill>
                <a:latin typeface="Times New Roman" pitchFamily="18" charset="0"/>
                <a:ea typeface="+mn-ea"/>
                <a:cs typeface="Arial" charset="0"/>
              </a:rPr>
              <a:t>Stores </a:t>
            </a:r>
            <a:r>
              <a:rPr kumimoji="0" lang="en-US" sz="2600" dirty="0" smtClean="0">
                <a:solidFill>
                  <a:prstClr val="black"/>
                </a:solidFill>
                <a:latin typeface="Times New Roman" pitchFamily="18" charset="0"/>
                <a:ea typeface="+mn-ea"/>
                <a:cs typeface="Arial" charset="0"/>
              </a:rPr>
              <a:t>current state </a:t>
            </a:r>
            <a:endParaRPr kumimoji="0" lang="en-US" sz="2600" dirty="0">
              <a:solidFill>
                <a:prstClr val="black"/>
              </a:solidFill>
              <a:latin typeface="Times New Roman" pitchFamily="18" charset="0"/>
              <a:ea typeface="+mn-ea"/>
              <a:cs typeface="Arial" charset="0"/>
            </a:endParaRPr>
          </a:p>
          <a:p>
            <a:pPr marL="1143000" lvl="2" indent="-228600" fontAlgn="auto">
              <a:spcBef>
                <a:spcPct val="20000"/>
              </a:spcBef>
              <a:spcAft>
                <a:spcPts val="0"/>
              </a:spcAft>
              <a:buFontTx/>
              <a:buChar char="•"/>
            </a:pPr>
            <a:r>
              <a:rPr kumimoji="0" lang="en-US" sz="2600" dirty="0">
                <a:solidFill>
                  <a:prstClr val="black"/>
                </a:solidFill>
                <a:latin typeface="Times New Roman" pitchFamily="18" charset="0"/>
                <a:ea typeface="+mn-ea"/>
                <a:cs typeface="Arial" charset="0"/>
              </a:rPr>
              <a:t>Loads </a:t>
            </a:r>
            <a:r>
              <a:rPr kumimoji="0" lang="en-US" sz="2600" dirty="0" smtClean="0">
                <a:solidFill>
                  <a:prstClr val="black"/>
                </a:solidFill>
                <a:latin typeface="Times New Roman" pitchFamily="18" charset="0"/>
                <a:ea typeface="+mn-ea"/>
                <a:cs typeface="Arial" charset="0"/>
              </a:rPr>
              <a:t>next </a:t>
            </a:r>
            <a:r>
              <a:rPr kumimoji="0" lang="en-US" sz="2600" dirty="0">
                <a:solidFill>
                  <a:prstClr val="black"/>
                </a:solidFill>
                <a:latin typeface="Times New Roman" pitchFamily="18" charset="0"/>
                <a:ea typeface="+mn-ea"/>
                <a:cs typeface="Arial" charset="0"/>
              </a:rPr>
              <a:t>state at </a:t>
            </a:r>
            <a:r>
              <a:rPr kumimoji="0" lang="en-US" sz="2600" dirty="0" smtClean="0">
                <a:solidFill>
                  <a:prstClr val="black"/>
                </a:solidFill>
                <a:latin typeface="Times New Roman" pitchFamily="18" charset="0"/>
                <a:ea typeface="+mn-ea"/>
                <a:cs typeface="Arial" charset="0"/>
              </a:rPr>
              <a:t>clock edge</a:t>
            </a:r>
            <a:endParaRPr kumimoji="0" lang="en-US" sz="2600" dirty="0">
              <a:solidFill>
                <a:prstClr val="black"/>
              </a:solidFill>
              <a:latin typeface="Times New Roman" pitchFamily="18" charset="0"/>
              <a:ea typeface="+mn-ea"/>
              <a:cs typeface="Arial" charset="0"/>
            </a:endParaRPr>
          </a:p>
          <a:p>
            <a:pPr marL="742950" lvl="1" indent="-285750" fontAlgn="auto">
              <a:spcBef>
                <a:spcPct val="20000"/>
              </a:spcBef>
              <a:spcAft>
                <a:spcPts val="0"/>
              </a:spcAft>
              <a:buFontTx/>
              <a:buChar char="–"/>
            </a:pPr>
            <a:r>
              <a:rPr kumimoji="0" lang="en-US" sz="3200" b="1" dirty="0">
                <a:solidFill>
                  <a:prstClr val="black"/>
                </a:solidFill>
                <a:latin typeface="Times New Roman" pitchFamily="18" charset="0"/>
                <a:ea typeface="+mn-ea"/>
                <a:cs typeface="Arial" charset="0"/>
              </a:rPr>
              <a:t>Combinational </a:t>
            </a:r>
            <a:r>
              <a:rPr kumimoji="0" lang="en-US" sz="3200" b="1" dirty="0" smtClean="0">
                <a:solidFill>
                  <a:prstClr val="black"/>
                </a:solidFill>
                <a:latin typeface="Times New Roman" pitchFamily="18" charset="0"/>
                <a:ea typeface="+mn-ea"/>
                <a:cs typeface="Arial" charset="0"/>
              </a:rPr>
              <a:t>logic</a:t>
            </a:r>
            <a:endParaRPr kumimoji="0" lang="en-US" sz="3200" b="1" dirty="0">
              <a:solidFill>
                <a:prstClr val="black"/>
              </a:solidFill>
              <a:latin typeface="Times New Roman" pitchFamily="18" charset="0"/>
              <a:ea typeface="+mn-ea"/>
              <a:cs typeface="Arial" charset="0"/>
            </a:endParaRPr>
          </a:p>
          <a:p>
            <a:pPr marL="1143000" lvl="2" indent="-228600" fontAlgn="auto">
              <a:spcBef>
                <a:spcPct val="20000"/>
              </a:spcBef>
              <a:spcAft>
                <a:spcPts val="0"/>
              </a:spcAft>
              <a:buFontTx/>
              <a:buChar char="•"/>
            </a:pPr>
            <a:r>
              <a:rPr kumimoji="0" lang="en-US" sz="2600" dirty="0">
                <a:solidFill>
                  <a:prstClr val="black"/>
                </a:solidFill>
                <a:latin typeface="Times New Roman" pitchFamily="18" charset="0"/>
                <a:ea typeface="+mn-ea"/>
                <a:cs typeface="Arial" charset="0"/>
              </a:rPr>
              <a:t>Computes the next state</a:t>
            </a:r>
          </a:p>
          <a:p>
            <a:pPr marL="1143000" lvl="2" indent="-228600" fontAlgn="auto">
              <a:spcBef>
                <a:spcPct val="20000"/>
              </a:spcBef>
              <a:spcAft>
                <a:spcPts val="0"/>
              </a:spcAft>
              <a:buFontTx/>
              <a:buChar char="•"/>
            </a:pPr>
            <a:r>
              <a:rPr kumimoji="0" lang="en-US" sz="2600" dirty="0">
                <a:solidFill>
                  <a:prstClr val="black"/>
                </a:solidFill>
                <a:latin typeface="Times New Roman" pitchFamily="18" charset="0"/>
                <a:ea typeface="+mn-ea"/>
                <a:cs typeface="Arial" charset="0"/>
              </a:rPr>
              <a:t>Computes the outputs</a:t>
            </a:r>
          </a:p>
        </p:txBody>
      </p:sp>
      <p:graphicFrame>
        <p:nvGraphicFramePr>
          <p:cNvPr id="9" name="Object 19"/>
          <p:cNvGraphicFramePr>
            <a:graphicFrameLocks noChangeAspect="1"/>
          </p:cNvGraphicFramePr>
          <p:nvPr>
            <p:custDataLst>
              <p:tags r:id="rId5"/>
            </p:custDataLst>
            <p:extLst>
              <p:ext uri="{D42A27DB-BD31-4B8C-83A1-F6EECF244321}">
                <p14:modId xmlns:p14="http://schemas.microsoft.com/office/powerpoint/2010/main" val="152565508"/>
              </p:ext>
            </p:extLst>
          </p:nvPr>
        </p:nvGraphicFramePr>
        <p:xfrm>
          <a:off x="899592" y="4939753"/>
          <a:ext cx="2819400" cy="1601788"/>
        </p:xfrm>
        <a:graphic>
          <a:graphicData uri="http://schemas.openxmlformats.org/presentationml/2006/ole">
            <mc:AlternateContent xmlns:mc="http://schemas.openxmlformats.org/markup-compatibility/2006">
              <mc:Choice xmlns:v="urn:schemas-microsoft-com:vml" Requires="v">
                <p:oleObj spid="_x0000_s107541" name="VISIO" r:id="rId10" imgW="1286640" imgH="730080" progId="Visio.Drawing.6">
                  <p:embed/>
                </p:oleObj>
              </mc:Choice>
              <mc:Fallback>
                <p:oleObj name="VISIO" r:id="rId10" imgW="1286640" imgH="730080"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592" y="4939753"/>
                        <a:ext cx="2819400" cy="1601788"/>
                      </a:xfrm>
                      <a:prstGeom prst="rect">
                        <a:avLst/>
                      </a:prstGeom>
                    </p:spPr>
                  </p:pic>
                </p:oleObj>
              </mc:Fallback>
            </mc:AlternateContent>
          </a:graphicData>
        </a:graphic>
      </p:graphicFrame>
      <p:graphicFrame>
        <p:nvGraphicFramePr>
          <p:cNvPr id="10" name="Object 20"/>
          <p:cNvGraphicFramePr>
            <a:graphicFrameLocks noChangeAspect="1"/>
          </p:cNvGraphicFramePr>
          <p:nvPr>
            <p:custDataLst>
              <p:tags r:id="rId6"/>
            </p:custDataLst>
            <p:extLst>
              <p:ext uri="{D42A27DB-BD31-4B8C-83A1-F6EECF244321}">
                <p14:modId xmlns:p14="http://schemas.microsoft.com/office/powerpoint/2010/main" val="1904228722"/>
              </p:ext>
            </p:extLst>
          </p:nvPr>
        </p:nvGraphicFramePr>
        <p:xfrm>
          <a:off x="4632907" y="4815736"/>
          <a:ext cx="3048000" cy="1635125"/>
        </p:xfrm>
        <a:graphic>
          <a:graphicData uri="http://schemas.openxmlformats.org/presentationml/2006/ole">
            <mc:AlternateContent xmlns:mc="http://schemas.openxmlformats.org/markup-compatibility/2006">
              <mc:Choice xmlns:v="urn:schemas-microsoft-com:vml" Requires="v">
                <p:oleObj spid="_x0000_s107542" name="VISIO" r:id="rId12" imgW="1360440" imgH="730080" progId="Visio.Drawing.6">
                  <p:embed/>
                </p:oleObj>
              </mc:Choice>
              <mc:Fallback>
                <p:oleObj name="VISIO" r:id="rId12" imgW="1360440" imgH="730080"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32907" y="4815736"/>
                        <a:ext cx="3048000" cy="1635125"/>
                      </a:xfrm>
                      <a:prstGeom prst="rect">
                        <a:avLst/>
                      </a:prstGeom>
                    </p:spPr>
                  </p:pic>
                </p:oleObj>
              </mc:Fallback>
            </mc:AlternateContent>
          </a:graphicData>
        </a:graphic>
      </p:graphicFrame>
    </p:spTree>
    <p:extLst>
      <p:ext uri="{BB962C8B-B14F-4D97-AF65-F5344CB8AC3E}">
        <p14:creationId xmlns:p14="http://schemas.microsoft.com/office/powerpoint/2010/main" val="987574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57</a:t>
            </a:fld>
            <a:endParaRPr lang="en-US" altLang="zh-CN"/>
          </a:p>
        </p:txBody>
      </p:sp>
      <p:sp>
        <p:nvSpPr>
          <p:cNvPr id="4" name="标题 3"/>
          <p:cNvSpPr>
            <a:spLocks noGrp="1"/>
          </p:cNvSpPr>
          <p:nvPr>
            <p:ph type="title"/>
          </p:nvPr>
        </p:nvSpPr>
        <p:spPr/>
        <p:txBody>
          <a:bodyPr/>
          <a:lstStyle/>
          <a:p>
            <a:r>
              <a:rPr lang="en-US" altLang="zh-CN" dirty="0"/>
              <a:t>Finite State Machines (FSMs)</a:t>
            </a:r>
            <a:endParaRPr lang="zh-CN" altLang="en-US" dirty="0"/>
          </a:p>
        </p:txBody>
      </p:sp>
      <p:sp>
        <p:nvSpPr>
          <p:cNvPr id="5" name="Rectangle 4"/>
          <p:cNvSpPr>
            <a:spLocks noChangeArrowheads="1"/>
          </p:cNvSpPr>
          <p:nvPr>
            <p:custDataLst>
              <p:tags r:id="rId2"/>
            </p:custDataLst>
          </p:nvPr>
        </p:nvSpPr>
        <p:spPr bwMode="auto">
          <a:xfrm>
            <a:off x="533400" y="1051746"/>
            <a:ext cx="8077200" cy="194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fontAlgn="auto">
              <a:spcBef>
                <a:spcPct val="20000"/>
              </a:spcBef>
              <a:spcAft>
                <a:spcPts val="0"/>
              </a:spcAft>
              <a:buFontTx/>
              <a:buChar char="•"/>
            </a:pPr>
            <a:r>
              <a:rPr kumimoji="0" lang="en-US" dirty="0">
                <a:solidFill>
                  <a:prstClr val="black"/>
                </a:solidFill>
                <a:latin typeface="Times New Roman" pitchFamily="18" charset="0"/>
                <a:ea typeface="+mn-ea"/>
                <a:cs typeface="Arial" charset="0"/>
              </a:rPr>
              <a:t>Next state </a:t>
            </a:r>
            <a:r>
              <a:rPr kumimoji="0" lang="en-US" dirty="0" smtClean="0">
                <a:solidFill>
                  <a:prstClr val="black"/>
                </a:solidFill>
                <a:latin typeface="Times New Roman" pitchFamily="18" charset="0"/>
                <a:ea typeface="+mn-ea"/>
                <a:cs typeface="Arial" charset="0"/>
              </a:rPr>
              <a:t>determined </a:t>
            </a:r>
            <a:r>
              <a:rPr kumimoji="0" lang="en-US" dirty="0">
                <a:solidFill>
                  <a:prstClr val="black"/>
                </a:solidFill>
                <a:latin typeface="Times New Roman" pitchFamily="18" charset="0"/>
                <a:ea typeface="+mn-ea"/>
                <a:cs typeface="Arial" charset="0"/>
              </a:rPr>
              <a:t>by </a:t>
            </a:r>
            <a:r>
              <a:rPr kumimoji="0" lang="en-US" dirty="0" smtClean="0">
                <a:solidFill>
                  <a:prstClr val="black"/>
                </a:solidFill>
                <a:latin typeface="Times New Roman" pitchFamily="18" charset="0"/>
                <a:ea typeface="+mn-ea"/>
                <a:cs typeface="Arial" charset="0"/>
              </a:rPr>
              <a:t>current </a:t>
            </a:r>
            <a:r>
              <a:rPr kumimoji="0" lang="en-US" dirty="0">
                <a:solidFill>
                  <a:prstClr val="black"/>
                </a:solidFill>
                <a:latin typeface="Times New Roman" pitchFamily="18" charset="0"/>
                <a:ea typeface="+mn-ea"/>
                <a:cs typeface="Arial" charset="0"/>
              </a:rPr>
              <a:t>state and </a:t>
            </a:r>
            <a:r>
              <a:rPr kumimoji="0" lang="en-US" dirty="0" smtClean="0">
                <a:solidFill>
                  <a:prstClr val="black"/>
                </a:solidFill>
                <a:latin typeface="Times New Roman" pitchFamily="18" charset="0"/>
                <a:ea typeface="+mn-ea"/>
                <a:cs typeface="Arial" charset="0"/>
              </a:rPr>
              <a:t>inputs</a:t>
            </a:r>
            <a:endParaRPr kumimoji="0" lang="en-US" dirty="0">
              <a:solidFill>
                <a:prstClr val="black"/>
              </a:solidFill>
              <a:latin typeface="Times New Roman" pitchFamily="18" charset="0"/>
              <a:ea typeface="+mn-ea"/>
              <a:cs typeface="Arial" charset="0"/>
            </a:endParaRPr>
          </a:p>
          <a:p>
            <a:pPr marL="342900" indent="-342900" fontAlgn="auto">
              <a:spcBef>
                <a:spcPct val="20000"/>
              </a:spcBef>
              <a:spcAft>
                <a:spcPts val="0"/>
              </a:spcAft>
              <a:buFontTx/>
              <a:buChar char="•"/>
            </a:pPr>
            <a:r>
              <a:rPr kumimoji="0" lang="en-US" dirty="0">
                <a:solidFill>
                  <a:prstClr val="black"/>
                </a:solidFill>
                <a:latin typeface="Times New Roman" pitchFamily="18" charset="0"/>
                <a:ea typeface="+mn-ea"/>
                <a:cs typeface="Arial" charset="0"/>
              </a:rPr>
              <a:t>Two types of finite state machines differ in </a:t>
            </a:r>
            <a:r>
              <a:rPr kumimoji="0" lang="en-US" dirty="0" smtClean="0">
                <a:solidFill>
                  <a:prstClr val="black"/>
                </a:solidFill>
                <a:latin typeface="Times New Roman" pitchFamily="18" charset="0"/>
                <a:ea typeface="+mn-ea"/>
                <a:cs typeface="Arial" charset="0"/>
              </a:rPr>
              <a:t>output </a:t>
            </a:r>
            <a:r>
              <a:rPr kumimoji="0" lang="en-US" dirty="0">
                <a:solidFill>
                  <a:prstClr val="black"/>
                </a:solidFill>
                <a:latin typeface="Times New Roman" pitchFamily="18" charset="0"/>
                <a:ea typeface="+mn-ea"/>
                <a:cs typeface="Arial" charset="0"/>
              </a:rPr>
              <a:t>logic:</a:t>
            </a:r>
          </a:p>
          <a:p>
            <a:pPr marL="742950" lvl="1" indent="-285750" fontAlgn="auto">
              <a:spcBef>
                <a:spcPct val="20000"/>
              </a:spcBef>
              <a:spcAft>
                <a:spcPts val="0"/>
              </a:spcAft>
              <a:buFontTx/>
              <a:buChar char="–"/>
            </a:pPr>
            <a:r>
              <a:rPr kumimoji="0" lang="en-US" sz="2000" b="1" dirty="0">
                <a:solidFill>
                  <a:srgbClr val="4F81BD"/>
                </a:solidFill>
                <a:latin typeface="Times New Roman" pitchFamily="18" charset="0"/>
                <a:ea typeface="+mn-ea"/>
                <a:cs typeface="Arial" charset="0"/>
              </a:rPr>
              <a:t>Moore FSM: </a:t>
            </a:r>
            <a:r>
              <a:rPr kumimoji="0" lang="en-US" sz="2000" dirty="0">
                <a:solidFill>
                  <a:prstClr val="black"/>
                </a:solidFill>
                <a:latin typeface="Times New Roman" pitchFamily="18" charset="0"/>
                <a:ea typeface="+mn-ea"/>
                <a:cs typeface="Arial" charset="0"/>
              </a:rPr>
              <a:t>outputs depend only on </a:t>
            </a:r>
            <a:r>
              <a:rPr kumimoji="0" lang="en-US" sz="2000" dirty="0" smtClean="0">
                <a:solidFill>
                  <a:prstClr val="black"/>
                </a:solidFill>
                <a:latin typeface="Times New Roman" pitchFamily="18" charset="0"/>
                <a:ea typeface="+mn-ea"/>
                <a:cs typeface="Arial" charset="0"/>
              </a:rPr>
              <a:t>current </a:t>
            </a:r>
            <a:r>
              <a:rPr kumimoji="0" lang="en-US" sz="2000" dirty="0">
                <a:solidFill>
                  <a:prstClr val="black"/>
                </a:solidFill>
                <a:latin typeface="Times New Roman" pitchFamily="18" charset="0"/>
                <a:ea typeface="+mn-ea"/>
                <a:cs typeface="Arial" charset="0"/>
              </a:rPr>
              <a:t>state</a:t>
            </a:r>
          </a:p>
          <a:p>
            <a:pPr marL="742950" lvl="1" indent="-285750" fontAlgn="auto">
              <a:spcBef>
                <a:spcPct val="20000"/>
              </a:spcBef>
              <a:spcAft>
                <a:spcPts val="0"/>
              </a:spcAft>
              <a:buFontTx/>
              <a:buChar char="–"/>
            </a:pPr>
            <a:r>
              <a:rPr kumimoji="0" lang="en-US" sz="2000" b="1" dirty="0">
                <a:solidFill>
                  <a:srgbClr val="4F81BD"/>
                </a:solidFill>
                <a:latin typeface="Times New Roman" pitchFamily="18" charset="0"/>
                <a:ea typeface="+mn-ea"/>
                <a:cs typeface="Arial" charset="0"/>
              </a:rPr>
              <a:t>Mealy FSM: </a:t>
            </a:r>
            <a:r>
              <a:rPr kumimoji="0" lang="en-US" sz="2000" dirty="0">
                <a:solidFill>
                  <a:prstClr val="black"/>
                </a:solidFill>
                <a:latin typeface="Times New Roman" pitchFamily="18" charset="0"/>
                <a:ea typeface="+mn-ea"/>
                <a:cs typeface="Arial" charset="0"/>
              </a:rPr>
              <a:t>outputs depend on </a:t>
            </a:r>
            <a:r>
              <a:rPr kumimoji="0" lang="en-US" sz="2000" dirty="0" smtClean="0">
                <a:solidFill>
                  <a:prstClr val="black"/>
                </a:solidFill>
                <a:latin typeface="Times New Roman" pitchFamily="18" charset="0"/>
                <a:ea typeface="+mn-ea"/>
                <a:cs typeface="Arial" charset="0"/>
              </a:rPr>
              <a:t>current </a:t>
            </a:r>
            <a:r>
              <a:rPr kumimoji="0" lang="en-US" sz="2000" dirty="0">
                <a:solidFill>
                  <a:prstClr val="black"/>
                </a:solidFill>
                <a:latin typeface="Times New Roman" pitchFamily="18" charset="0"/>
                <a:ea typeface="+mn-ea"/>
                <a:cs typeface="Arial" charset="0"/>
              </a:rPr>
              <a:t>state </a:t>
            </a:r>
            <a:r>
              <a:rPr kumimoji="0" lang="en-US" sz="2000" i="1" dirty="0">
                <a:solidFill>
                  <a:prstClr val="black"/>
                </a:solidFill>
                <a:latin typeface="Times New Roman" pitchFamily="18" charset="0"/>
                <a:ea typeface="+mn-ea"/>
                <a:cs typeface="Arial" charset="0"/>
              </a:rPr>
              <a:t>and</a:t>
            </a:r>
            <a:r>
              <a:rPr kumimoji="0" lang="en-US" sz="2000" dirty="0">
                <a:solidFill>
                  <a:prstClr val="black"/>
                </a:solidFill>
                <a:latin typeface="Times New Roman" pitchFamily="18" charset="0"/>
                <a:ea typeface="+mn-ea"/>
                <a:cs typeface="Arial" charset="0"/>
              </a:rPr>
              <a:t> </a:t>
            </a:r>
            <a:r>
              <a:rPr kumimoji="0" lang="en-US" sz="2000" dirty="0" smtClean="0">
                <a:solidFill>
                  <a:prstClr val="black"/>
                </a:solidFill>
                <a:latin typeface="Times New Roman" pitchFamily="18" charset="0"/>
                <a:ea typeface="+mn-ea"/>
                <a:cs typeface="Arial" charset="0"/>
              </a:rPr>
              <a:t>inputs</a:t>
            </a:r>
            <a:endParaRPr kumimoji="0" lang="en-US" sz="2000" dirty="0">
              <a:solidFill>
                <a:prstClr val="black"/>
              </a:solidFill>
              <a:latin typeface="Times New Roman" pitchFamily="18" charset="0"/>
              <a:ea typeface="+mn-ea"/>
              <a:cs typeface="Arial" charset="0"/>
            </a:endParaRPr>
          </a:p>
        </p:txBody>
      </p:sp>
      <p:graphicFrame>
        <p:nvGraphicFramePr>
          <p:cNvPr id="6" name="Object 6"/>
          <p:cNvGraphicFramePr>
            <a:graphicFrameLocks noGrp="1" noChangeAspect="1"/>
          </p:cNvGraphicFramePr>
          <p:nvPr>
            <p:ph idx="4294967295"/>
            <p:custDataLst>
              <p:tags r:id="rId3"/>
            </p:custDataLst>
            <p:extLst>
              <p:ext uri="{D42A27DB-BD31-4B8C-83A1-F6EECF244321}">
                <p14:modId xmlns:p14="http://schemas.microsoft.com/office/powerpoint/2010/main" val="1404531982"/>
              </p:ext>
            </p:extLst>
          </p:nvPr>
        </p:nvGraphicFramePr>
        <p:xfrm>
          <a:off x="323528" y="2915320"/>
          <a:ext cx="5638800" cy="3490912"/>
        </p:xfrm>
        <a:graphic>
          <a:graphicData uri="http://schemas.openxmlformats.org/presentationml/2006/ole">
            <mc:AlternateContent xmlns:mc="http://schemas.openxmlformats.org/markup-compatibility/2006">
              <mc:Choice xmlns:v="urn:schemas-microsoft-com:vml" Requires="v">
                <p:oleObj spid="_x0000_s108557" name="VISIO" r:id="rId6" imgW="2613600" imgH="1617480" progId="Visio.Drawing.6">
                  <p:embed/>
                </p:oleObj>
              </mc:Choice>
              <mc:Fallback>
                <p:oleObj name="VISIO" r:id="rId6" imgW="2613600" imgH="161748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528" y="2915320"/>
                        <a:ext cx="5638800" cy="3490912"/>
                      </a:xfrm>
                      <a:prstGeom prst="rect">
                        <a:avLst/>
                      </a:prstGeom>
                    </p:spPr>
                  </p:pic>
                </p:oleObj>
              </mc:Fallback>
            </mc:AlternateContent>
          </a:graphicData>
        </a:graphic>
      </p:graphicFrame>
      <p:graphicFrame>
        <p:nvGraphicFramePr>
          <p:cNvPr id="7" name="Object 75"/>
          <p:cNvGraphicFramePr>
            <a:graphicFrameLocks noGrp="1" noChangeAspect="1"/>
          </p:cNvGraphicFramePr>
          <p:nvPr>
            <p:ph idx="4294967295"/>
            <p:custDataLst>
              <p:tags r:id="rId4"/>
            </p:custDataLst>
            <p:extLst>
              <p:ext uri="{D42A27DB-BD31-4B8C-83A1-F6EECF244321}">
                <p14:modId xmlns:p14="http://schemas.microsoft.com/office/powerpoint/2010/main" val="1051063190"/>
              </p:ext>
            </p:extLst>
          </p:nvPr>
        </p:nvGraphicFramePr>
        <p:xfrm>
          <a:off x="6948264" y="2780928"/>
          <a:ext cx="1922462" cy="3352800"/>
        </p:xfrm>
        <a:graphic>
          <a:graphicData uri="http://schemas.openxmlformats.org/presentationml/2006/ole">
            <mc:AlternateContent xmlns:mc="http://schemas.openxmlformats.org/markup-compatibility/2006">
              <mc:Choice xmlns:v="urn:schemas-microsoft-com:vml" Requires="v">
                <p:oleObj spid="_x0000_s108558" name="VISIO" r:id="rId8" imgW="769680" imgH="1343160" progId="Visio.Drawing.6">
                  <p:embed/>
                </p:oleObj>
              </mc:Choice>
              <mc:Fallback>
                <p:oleObj name="VISIO" r:id="rId8" imgW="769680" imgH="1343160"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48264" y="2780928"/>
                        <a:ext cx="1922462"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02030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23528" y="1017304"/>
            <a:ext cx="8496944" cy="4715952"/>
          </a:xfrm>
        </p:spPr>
        <p:txBody>
          <a:bodyPr/>
          <a:lstStyle/>
          <a:p>
            <a:pPr marL="514350" indent="-514350">
              <a:lnSpc>
                <a:spcPct val="130000"/>
              </a:lnSpc>
              <a:spcBef>
                <a:spcPts val="0"/>
              </a:spcBef>
              <a:buFont typeface="+mj-ea"/>
              <a:buAutoNum type="circleNumDbPlain"/>
            </a:pPr>
            <a:r>
              <a:rPr lang="zh-CN" altLang="en-US" sz="2800" dirty="0" smtClean="0"/>
              <a:t>检查电路，标明输入、输出和状态位。</a:t>
            </a:r>
            <a:endParaRPr lang="en-US" altLang="zh-CN" sz="2800" dirty="0" smtClean="0"/>
          </a:p>
          <a:p>
            <a:pPr marL="514350" indent="-514350">
              <a:lnSpc>
                <a:spcPct val="130000"/>
              </a:lnSpc>
              <a:spcBef>
                <a:spcPts val="0"/>
              </a:spcBef>
              <a:buFont typeface="+mj-ea"/>
              <a:buAutoNum type="circleNumDbPlain"/>
            </a:pPr>
            <a:r>
              <a:rPr lang="zh-CN" altLang="en-US" sz="2800" dirty="0" smtClean="0"/>
              <a:t>写出下一个状态和输出等式。</a:t>
            </a:r>
            <a:endParaRPr lang="en-US" altLang="zh-CN" sz="2800" dirty="0" smtClean="0"/>
          </a:p>
          <a:p>
            <a:pPr marL="514350" indent="-514350">
              <a:lnSpc>
                <a:spcPct val="130000"/>
              </a:lnSpc>
              <a:spcBef>
                <a:spcPts val="0"/>
              </a:spcBef>
              <a:buFont typeface="+mj-ea"/>
              <a:buAutoNum type="circleNumDbPlain"/>
            </a:pPr>
            <a:r>
              <a:rPr lang="zh-CN" altLang="en-US" sz="2800" dirty="0" smtClean="0"/>
              <a:t>创建下一个状态和输出表。</a:t>
            </a:r>
            <a:endParaRPr lang="en-US" altLang="zh-CN" sz="2800" dirty="0" smtClean="0"/>
          </a:p>
          <a:p>
            <a:pPr marL="514350" indent="-514350">
              <a:lnSpc>
                <a:spcPct val="130000"/>
              </a:lnSpc>
              <a:spcBef>
                <a:spcPts val="0"/>
              </a:spcBef>
              <a:buFont typeface="+mj-ea"/>
              <a:buAutoNum type="circleNumDbPlain"/>
            </a:pPr>
            <a:r>
              <a:rPr lang="zh-CN" altLang="en-US" sz="2800" dirty="0" smtClean="0"/>
              <a:t>删除不可达状态来简化下一个状态表。</a:t>
            </a:r>
            <a:endParaRPr lang="en-US" altLang="zh-CN" sz="2800" dirty="0" smtClean="0"/>
          </a:p>
          <a:p>
            <a:pPr marL="514350" indent="-514350">
              <a:lnSpc>
                <a:spcPct val="130000"/>
              </a:lnSpc>
              <a:spcBef>
                <a:spcPts val="0"/>
              </a:spcBef>
              <a:buFont typeface="+mj-ea"/>
              <a:buAutoNum type="circleNumDbPlain"/>
            </a:pPr>
            <a:r>
              <a:rPr lang="zh-CN" altLang="en-US" sz="2800" dirty="0" smtClean="0"/>
              <a:t>给每个有效状态位组合指定状态名称。</a:t>
            </a:r>
            <a:endParaRPr lang="en-US" altLang="zh-CN" sz="2800" dirty="0" smtClean="0"/>
          </a:p>
          <a:p>
            <a:pPr marL="514350" indent="-514350">
              <a:lnSpc>
                <a:spcPct val="130000"/>
              </a:lnSpc>
              <a:spcBef>
                <a:spcPts val="0"/>
              </a:spcBef>
              <a:buFont typeface="+mj-ea"/>
              <a:buAutoNum type="circleNumDbPlain"/>
            </a:pPr>
            <a:r>
              <a:rPr lang="zh-CN" altLang="en-US" sz="2800" dirty="0" smtClean="0"/>
              <a:t>用状态名称重写下一个状态和输出表。</a:t>
            </a:r>
            <a:endParaRPr lang="en-US" altLang="zh-CN" sz="2800" dirty="0" smtClean="0"/>
          </a:p>
          <a:p>
            <a:pPr marL="514350" indent="-514350">
              <a:lnSpc>
                <a:spcPct val="130000"/>
              </a:lnSpc>
              <a:spcBef>
                <a:spcPts val="0"/>
              </a:spcBef>
              <a:buFont typeface="+mj-ea"/>
              <a:buAutoNum type="circleNumDbPlain"/>
            </a:pPr>
            <a:r>
              <a:rPr lang="zh-CN" altLang="en-US" sz="2800" dirty="0"/>
              <a:t>画</a:t>
            </a:r>
            <a:r>
              <a:rPr lang="zh-CN" altLang="en-US" sz="2800" dirty="0" smtClean="0"/>
              <a:t>出状态转换图。</a:t>
            </a:r>
            <a:endParaRPr lang="en-US" altLang="zh-CN" sz="2800" dirty="0" smtClean="0"/>
          </a:p>
          <a:p>
            <a:pPr marL="514350" indent="-514350">
              <a:lnSpc>
                <a:spcPct val="130000"/>
              </a:lnSpc>
              <a:spcBef>
                <a:spcPts val="0"/>
              </a:spcBef>
              <a:buFont typeface="+mj-ea"/>
              <a:buAutoNum type="circleNumDbPlain"/>
            </a:pPr>
            <a:r>
              <a:rPr lang="zh-CN" altLang="en-US" sz="2800" dirty="0" smtClean="0"/>
              <a:t>使用文字阐述有限状态机的功能。</a:t>
            </a:r>
            <a:endParaRPr lang="zh-CN" altLang="en-US" sz="2800" dirty="0"/>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58</a:t>
            </a:fld>
            <a:endParaRPr lang="en-US" altLang="zh-CN"/>
          </a:p>
        </p:txBody>
      </p:sp>
      <p:sp>
        <p:nvSpPr>
          <p:cNvPr id="4" name="标题 3"/>
          <p:cNvSpPr>
            <a:spLocks noGrp="1"/>
          </p:cNvSpPr>
          <p:nvPr>
            <p:ph type="title"/>
          </p:nvPr>
        </p:nvSpPr>
        <p:spPr/>
        <p:txBody>
          <a:bodyPr/>
          <a:lstStyle/>
          <a:p>
            <a:r>
              <a:rPr lang="zh-CN" altLang="en-US" dirty="0" smtClean="0"/>
              <a:t>由电路图导出状态机步骤：</a:t>
            </a:r>
            <a:endParaRPr lang="zh-CN" altLang="en-US" dirty="0"/>
          </a:p>
        </p:txBody>
      </p:sp>
    </p:spTree>
    <p:extLst>
      <p:ext uri="{BB962C8B-B14F-4D97-AF65-F5344CB8AC3E}">
        <p14:creationId xmlns:p14="http://schemas.microsoft.com/office/powerpoint/2010/main" val="2491643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59</a:t>
            </a:fld>
            <a:endParaRPr lang="en-US" altLang="zh-CN"/>
          </a:p>
        </p:txBody>
      </p:sp>
      <p:sp>
        <p:nvSpPr>
          <p:cNvPr id="4" name="标题 3"/>
          <p:cNvSpPr>
            <a:spLocks noGrp="1"/>
          </p:cNvSpPr>
          <p:nvPr>
            <p:ph type="title"/>
          </p:nvPr>
        </p:nvSpPr>
        <p:spPr/>
        <p:txBody>
          <a:bodyPr/>
          <a:lstStyle/>
          <a:p>
            <a:r>
              <a:rPr lang="zh-CN" altLang="en-US" dirty="0" smtClean="0"/>
              <a:t>例</a:t>
            </a:r>
            <a:r>
              <a:rPr lang="en-US" altLang="zh-CN" dirty="0" smtClean="0"/>
              <a:t>3.9 </a:t>
            </a:r>
            <a:r>
              <a:rPr lang="zh-CN" altLang="en-US" dirty="0" smtClean="0"/>
              <a:t>门锁  </a:t>
            </a:r>
            <a:r>
              <a:rPr lang="en-US" altLang="zh-CN" dirty="0" smtClean="0"/>
              <a:t>(P80)</a:t>
            </a:r>
            <a:endParaRPr lang="zh-CN" altLang="en-US"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52736"/>
            <a:ext cx="5105400"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2791" y="1340768"/>
            <a:ext cx="2133600"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右箭头 6"/>
          <p:cNvSpPr/>
          <p:nvPr/>
        </p:nvSpPr>
        <p:spPr bwMode="auto">
          <a:xfrm>
            <a:off x="5580112" y="3284984"/>
            <a:ext cx="576064" cy="36004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1533193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b="1" dirty="0" smtClean="0">
                <a:solidFill>
                  <a:srgbClr val="FF0000"/>
                </a:solidFill>
              </a:rPr>
              <a:t>状态表 </a:t>
            </a:r>
            <a:r>
              <a:rPr lang="en-US" altLang="zh-CN" dirty="0" smtClean="0">
                <a:solidFill>
                  <a:srgbClr val="FF0000"/>
                </a:solidFill>
              </a:rPr>
              <a:t>/ </a:t>
            </a:r>
            <a:r>
              <a:rPr lang="zh-CN" altLang="en-US" dirty="0" smtClean="0">
                <a:solidFill>
                  <a:srgbClr val="FF0000"/>
                </a:solidFill>
              </a:rPr>
              <a:t>转移表</a:t>
            </a:r>
            <a:r>
              <a:rPr lang="zh-CN" altLang="en-US" dirty="0" smtClean="0">
                <a:solidFill>
                  <a:schemeClr val="bg1">
                    <a:lumMod val="50000"/>
                  </a:schemeClr>
                </a:solidFill>
              </a:rPr>
              <a:t>（</a:t>
            </a:r>
            <a:r>
              <a:rPr lang="en-US" altLang="zh-CN" dirty="0" smtClean="0">
                <a:solidFill>
                  <a:schemeClr val="bg1">
                    <a:lumMod val="50000"/>
                  </a:schemeClr>
                </a:solidFill>
              </a:rPr>
              <a:t>State Table</a:t>
            </a:r>
            <a:r>
              <a:rPr lang="zh-CN" altLang="en-US" dirty="0" smtClean="0">
                <a:solidFill>
                  <a:schemeClr val="bg1">
                    <a:lumMod val="50000"/>
                  </a:schemeClr>
                </a:solidFill>
              </a:rPr>
              <a:t>）</a:t>
            </a:r>
            <a:endParaRPr lang="en-US" altLang="zh-CN" dirty="0" smtClean="0">
              <a:solidFill>
                <a:schemeClr val="bg1">
                  <a:lumMod val="50000"/>
                </a:schemeClr>
              </a:solidFill>
            </a:endParaRPr>
          </a:p>
        </p:txBody>
      </p:sp>
      <mc:AlternateContent xmlns:mc="http://schemas.openxmlformats.org/markup-compatibility/2006">
        <mc:Choice xmlns:a14="http://schemas.microsoft.com/office/drawing/2010/main" Requires="a14">
          <p:sp>
            <p:nvSpPr>
              <p:cNvPr id="108547" name="Rectangle 3"/>
              <p:cNvSpPr>
                <a:spLocks noGrp="1" noChangeArrowheads="1"/>
              </p:cNvSpPr>
              <p:nvPr>
                <p:ph type="body" idx="1"/>
              </p:nvPr>
            </p:nvSpPr>
            <p:spPr>
              <a:xfrm>
                <a:off x="48768" y="1017304"/>
                <a:ext cx="9036496" cy="2339688"/>
              </a:xfrm>
            </p:spPr>
            <p:txBody>
              <a:bodyPr/>
              <a:lstStyle/>
              <a:p>
                <a:pPr eaLnBrk="1" hangingPunct="1"/>
                <a:r>
                  <a:rPr lang="en-US" altLang="zh-CN" sz="2400" dirty="0" smtClean="0">
                    <a:cs typeface="Tahoma" pitchFamily="34" charset="0"/>
                  </a:rPr>
                  <a:t>4 </a:t>
                </a:r>
                <a:r>
                  <a:rPr lang="zh-CN" altLang="en-US" sz="2400" dirty="0" smtClean="0">
                    <a:cs typeface="Tahoma" pitchFamily="34" charset="0"/>
                  </a:rPr>
                  <a:t>部分组成：</a:t>
                </a:r>
                <a:r>
                  <a:rPr lang="en-US" altLang="zh-CN" sz="2400" dirty="0" smtClean="0">
                    <a:cs typeface="Tahoma" pitchFamily="34" charset="0"/>
                  </a:rPr>
                  <a:t> </a:t>
                </a:r>
              </a:p>
              <a:p>
                <a:pPr marL="914400" lvl="1" indent="-457200" eaLnBrk="1" hangingPunct="1">
                  <a:buSzPct val="80000"/>
                  <a:buFont typeface="+mj-ea"/>
                  <a:buAutoNum type="circleNumDbPlain"/>
                </a:pPr>
                <a:r>
                  <a:rPr lang="zh-CN" altLang="en-US" sz="2400" b="1" dirty="0" smtClean="0">
                    <a:solidFill>
                      <a:srgbClr val="FF0000"/>
                    </a:solidFill>
                    <a:latin typeface="+mn-ea"/>
                    <a:cs typeface="Tahoma" pitchFamily="34" charset="0"/>
                  </a:rPr>
                  <a:t>现态</a:t>
                </a:r>
                <a:r>
                  <a:rPr lang="zh-CN" altLang="en-US" sz="2400" dirty="0" smtClean="0">
                    <a:latin typeface="+mn-ea"/>
                    <a:cs typeface="Tahoma" pitchFamily="34" charset="0"/>
                  </a:rPr>
                  <a:t>列出在给定时刻</a:t>
                </a:r>
                <a14:m>
                  <m:oMath xmlns:m="http://schemas.openxmlformats.org/officeDocument/2006/math">
                    <m:r>
                      <a:rPr lang="en-US" altLang="zh-CN" sz="2400" i="1" dirty="0" smtClean="0">
                        <a:latin typeface="Cambria Math"/>
                        <a:cs typeface="Tahoma" pitchFamily="34" charset="0"/>
                      </a:rPr>
                      <m:t>𝑡</m:t>
                    </m:r>
                  </m:oMath>
                </a14:m>
                <a:r>
                  <a:rPr lang="zh-CN" altLang="en-US" sz="2400" dirty="0" smtClean="0">
                    <a:latin typeface="+mn-ea"/>
                    <a:cs typeface="Tahoma" pitchFamily="34" charset="0"/>
                  </a:rPr>
                  <a:t>条件下触发器的状态。</a:t>
                </a:r>
                <a:endParaRPr lang="en-US" altLang="zh-CN" sz="2400" dirty="0" smtClean="0">
                  <a:latin typeface="+mn-ea"/>
                  <a:cs typeface="Tahoma" pitchFamily="34" charset="0"/>
                </a:endParaRPr>
              </a:p>
              <a:p>
                <a:pPr marL="914400" lvl="1" indent="-457200" eaLnBrk="1" hangingPunct="1">
                  <a:buSzPct val="80000"/>
                  <a:buFont typeface="+mj-ea"/>
                  <a:buAutoNum type="circleNumDbPlain"/>
                </a:pPr>
                <a:r>
                  <a:rPr lang="zh-CN" altLang="en-US" sz="2400" b="1" dirty="0" smtClean="0">
                    <a:solidFill>
                      <a:srgbClr val="FF0000"/>
                    </a:solidFill>
                    <a:latin typeface="+mn-ea"/>
                    <a:cs typeface="Tahoma" pitchFamily="34" charset="0"/>
                  </a:rPr>
                  <a:t>输入</a:t>
                </a:r>
                <a:r>
                  <a:rPr lang="zh-CN" altLang="en-US" sz="2400" dirty="0" smtClean="0">
                    <a:latin typeface="+mn-ea"/>
                    <a:cs typeface="Tahoma" pitchFamily="34" charset="0"/>
                  </a:rPr>
                  <a:t>列出每种现态可能取值所对应的输入值。</a:t>
                </a:r>
                <a:endParaRPr lang="en-US" altLang="zh-CN" sz="2400" dirty="0" smtClean="0">
                  <a:latin typeface="+mn-ea"/>
                  <a:cs typeface="Tahoma" pitchFamily="34" charset="0"/>
                </a:endParaRPr>
              </a:p>
              <a:p>
                <a:pPr marL="914400" lvl="1" indent="-457200" eaLnBrk="1" hangingPunct="1">
                  <a:buSzPct val="80000"/>
                  <a:buFont typeface="+mj-ea"/>
                  <a:buAutoNum type="circleNumDbPlain"/>
                </a:pPr>
                <a:r>
                  <a:rPr lang="zh-CN" altLang="en-US" sz="2400" b="1" dirty="0" smtClean="0">
                    <a:solidFill>
                      <a:srgbClr val="FF0000"/>
                    </a:solidFill>
                    <a:latin typeface="+mn-ea"/>
                    <a:cs typeface="Tahoma" pitchFamily="34" charset="0"/>
                  </a:rPr>
                  <a:t>次态</a:t>
                </a:r>
                <a:r>
                  <a:rPr lang="zh-CN" altLang="en-US" sz="2400" dirty="0" smtClean="0">
                    <a:latin typeface="+mn-ea"/>
                    <a:cs typeface="Tahoma" pitchFamily="34" charset="0"/>
                  </a:rPr>
                  <a:t>列出一个时钟周期后，在</a:t>
                </a:r>
                <a14:m>
                  <m:oMath xmlns:m="http://schemas.openxmlformats.org/officeDocument/2006/math">
                    <m:r>
                      <a:rPr lang="en-US" altLang="zh-CN" sz="2400" i="1" dirty="0" smtClean="0">
                        <a:latin typeface="Cambria Math"/>
                        <a:cs typeface="Tahoma" pitchFamily="34" charset="0"/>
                      </a:rPr>
                      <m:t>𝑡</m:t>
                    </m:r>
                    <m:r>
                      <a:rPr lang="en-US" altLang="zh-CN" sz="2400" i="1" dirty="0" smtClean="0">
                        <a:latin typeface="Cambria Math"/>
                        <a:cs typeface="Tahoma" pitchFamily="34" charset="0"/>
                      </a:rPr>
                      <m:t>+1</m:t>
                    </m:r>
                  </m:oMath>
                </a14:m>
                <a:r>
                  <a:rPr lang="zh-CN" altLang="en-US" sz="2400" dirty="0" smtClean="0">
                    <a:latin typeface="+mn-ea"/>
                    <a:cs typeface="Tahoma" pitchFamily="34" charset="0"/>
                  </a:rPr>
                  <a:t>时刻触发器的状态。</a:t>
                </a:r>
                <a:endParaRPr lang="en-US" altLang="zh-CN" sz="2400" dirty="0" smtClean="0">
                  <a:latin typeface="+mn-ea"/>
                  <a:cs typeface="Tahoma" pitchFamily="34" charset="0"/>
                </a:endParaRPr>
              </a:p>
              <a:p>
                <a:pPr marL="914400" lvl="1" indent="-457200" eaLnBrk="1" hangingPunct="1">
                  <a:buSzPct val="80000"/>
                  <a:buFont typeface="+mj-ea"/>
                  <a:buAutoNum type="circleNumDbPlain"/>
                </a:pPr>
                <a:r>
                  <a:rPr lang="zh-CN" altLang="en-US" sz="2400" b="1" dirty="0" smtClean="0">
                    <a:solidFill>
                      <a:srgbClr val="FF0000"/>
                    </a:solidFill>
                    <a:latin typeface="+mn-ea"/>
                    <a:cs typeface="Tahoma" pitchFamily="34" charset="0"/>
                  </a:rPr>
                  <a:t>输出</a:t>
                </a:r>
                <a:r>
                  <a:rPr lang="zh-CN" altLang="en-US" sz="2400" dirty="0" smtClean="0">
                    <a:latin typeface="+mn-ea"/>
                    <a:cs typeface="Tahoma" pitchFamily="34" charset="0"/>
                  </a:rPr>
                  <a:t>列出与每个现态和输入相对应的</a:t>
                </a:r>
                <a14:m>
                  <m:oMath xmlns:m="http://schemas.openxmlformats.org/officeDocument/2006/math">
                    <m:r>
                      <a:rPr lang="en-US" altLang="zh-CN" sz="2400" i="1" dirty="0" smtClean="0">
                        <a:latin typeface="Cambria Math"/>
                        <a:cs typeface="Tahoma" pitchFamily="34" charset="0"/>
                      </a:rPr>
                      <m:t>𝑡</m:t>
                    </m:r>
                  </m:oMath>
                </a14:m>
                <a:r>
                  <a:rPr lang="zh-CN" altLang="en-US" sz="2400" dirty="0" smtClean="0">
                    <a:latin typeface="+mn-ea"/>
                    <a:cs typeface="Tahoma" pitchFamily="34" charset="0"/>
                  </a:rPr>
                  <a:t>时刻的输出值。</a:t>
                </a:r>
                <a:endParaRPr lang="en-US" altLang="zh-CN" sz="2400" dirty="0" smtClean="0">
                  <a:latin typeface="+mn-ea"/>
                  <a:cs typeface="Tahoma" pitchFamily="34" charset="0"/>
                </a:endParaRPr>
              </a:p>
            </p:txBody>
          </p:sp>
        </mc:Choice>
        <mc:Fallback>
          <p:sp>
            <p:nvSpPr>
              <p:cNvPr id="108547" name="Rectangle 3"/>
              <p:cNvSpPr>
                <a:spLocks noGrp="1" noRot="1" noChangeAspect="1" noMove="1" noResize="1" noEditPoints="1" noAdjustHandles="1" noChangeArrowheads="1" noChangeShapeType="1" noTextEdit="1"/>
              </p:cNvSpPr>
              <p:nvPr>
                <p:ph type="body" idx="1"/>
              </p:nvPr>
            </p:nvSpPr>
            <p:spPr>
              <a:xfrm>
                <a:off x="48768" y="1017304"/>
                <a:ext cx="9036496" cy="2339688"/>
              </a:xfrm>
              <a:blipFill rotWithShape="0">
                <a:blip r:embed="rId4"/>
                <a:stretch>
                  <a:fillRect l="-135" t="-2604"/>
                </a:stretch>
              </a:blipFill>
            </p:spPr>
            <p:txBody>
              <a:bodyPr/>
              <a:lstStyle/>
              <a:p>
                <a:r>
                  <a:rPr lang="zh-CN" altLang="en-US">
                    <a:noFill/>
                  </a:rPr>
                  <a:t> </a:t>
                </a:r>
              </a:p>
            </p:txBody>
          </p:sp>
        </mc:Fallback>
      </mc:AlternateContent>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6</a:t>
            </a:fld>
            <a:endParaRPr lang="en-US" altLang="zh-CN"/>
          </a:p>
        </p:txBody>
      </p:sp>
      <p:grpSp>
        <p:nvGrpSpPr>
          <p:cNvPr id="6" name="组合 5"/>
          <p:cNvGrpSpPr/>
          <p:nvPr/>
        </p:nvGrpSpPr>
        <p:grpSpPr>
          <a:xfrm>
            <a:off x="163252" y="3242133"/>
            <a:ext cx="6064932" cy="3539667"/>
            <a:chOff x="2987824" y="3314141"/>
            <a:chExt cx="6064932" cy="3539667"/>
          </a:xfrm>
        </p:grpSpPr>
        <p:graphicFrame>
          <p:nvGraphicFramePr>
            <p:cNvPr id="2" name="对象 1"/>
            <p:cNvGraphicFramePr>
              <a:graphicFrameLocks noChangeAspect="1"/>
            </p:cNvGraphicFramePr>
            <p:nvPr>
              <p:extLst/>
            </p:nvPr>
          </p:nvGraphicFramePr>
          <p:xfrm>
            <a:off x="2987824" y="3314141"/>
            <a:ext cx="6064932" cy="3539667"/>
          </p:xfrm>
          <a:graphic>
            <a:graphicData uri="http://schemas.openxmlformats.org/presentationml/2006/ole">
              <mc:AlternateContent xmlns:mc="http://schemas.openxmlformats.org/markup-compatibility/2006">
                <mc:Choice xmlns:v="urn:schemas-microsoft-com:vml" Requires="v">
                  <p:oleObj spid="_x0000_s96326" name="BMP 图像" r:id="rId5" imgW="5124600" imgH="2990880" progId="Paint.Picture">
                    <p:embed/>
                  </p:oleObj>
                </mc:Choice>
                <mc:Fallback>
                  <p:oleObj name="BMP 图像" r:id="rId5" imgW="5124600" imgH="2990880" progId="Paint.Picture">
                    <p:embed/>
                    <p:pic>
                      <p:nvPicPr>
                        <p:cNvPr id="0" name=""/>
                        <p:cNvPicPr>
                          <a:picLocks noChangeAspect="1" noChangeArrowheads="1"/>
                        </p:cNvPicPr>
                        <p:nvPr/>
                      </p:nvPicPr>
                      <p:blipFill>
                        <a:blip r:embed="rId6"/>
                        <a:srcRect/>
                        <a:stretch>
                          <a:fillRect/>
                        </a:stretch>
                      </p:blipFill>
                      <p:spPr bwMode="auto">
                        <a:xfrm>
                          <a:off x="2987824" y="3314141"/>
                          <a:ext cx="6064932" cy="3539667"/>
                        </a:xfrm>
                        <a:prstGeom prst="rect">
                          <a:avLst/>
                        </a:prstGeom>
                        <a:noFill/>
                        <a:ln>
                          <a:noFill/>
                        </a:ln>
                        <a:effectLst/>
                      </p:spPr>
                    </p:pic>
                  </p:oleObj>
                </mc:Fallback>
              </mc:AlternateContent>
            </a:graphicData>
          </a:graphic>
        </p:graphicFrame>
        <p:sp>
          <p:nvSpPr>
            <p:cNvPr id="4" name="圆角矩形 3"/>
            <p:cNvSpPr/>
            <p:nvPr/>
          </p:nvSpPr>
          <p:spPr bwMode="auto">
            <a:xfrm>
              <a:off x="3017083" y="4937966"/>
              <a:ext cx="5875397" cy="576000"/>
            </a:xfrm>
            <a:prstGeom prst="round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1" name="圆角矩形 10"/>
            <p:cNvSpPr/>
            <p:nvPr/>
          </p:nvSpPr>
          <p:spPr bwMode="auto">
            <a:xfrm>
              <a:off x="3020643" y="6152305"/>
              <a:ext cx="5875397" cy="576000"/>
            </a:xfrm>
            <a:prstGeom prst="round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grpSp>
      <p:sp>
        <p:nvSpPr>
          <p:cNvPr id="12" name="圆角矩形 11"/>
          <p:cNvSpPr/>
          <p:nvPr/>
        </p:nvSpPr>
        <p:spPr bwMode="auto">
          <a:xfrm>
            <a:off x="163252" y="3284983"/>
            <a:ext cx="1402517" cy="3371313"/>
          </a:xfrm>
          <a:prstGeom prst="roundRect">
            <a:avLst/>
          </a:prstGeom>
          <a:solidFill>
            <a:srgbClr val="FFFF00">
              <a:alpha val="3019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13" name="圆角矩形 12"/>
          <p:cNvSpPr/>
          <p:nvPr/>
        </p:nvSpPr>
        <p:spPr bwMode="auto">
          <a:xfrm>
            <a:off x="3475620" y="3284984"/>
            <a:ext cx="1080120" cy="3371313"/>
          </a:xfrm>
          <a:prstGeom prst="roundRect">
            <a:avLst/>
          </a:prstGeom>
          <a:solidFill>
            <a:srgbClr val="FFFF00">
              <a:alpha val="30196"/>
            </a:srgbClr>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mc:AlternateContent xmlns:mc="http://schemas.openxmlformats.org/markup-compatibility/2006">
        <mc:Choice xmlns:a14="http://schemas.microsoft.com/office/drawing/2010/main" Requires="a14">
          <p:sp>
            <p:nvSpPr>
              <p:cNvPr id="14" name="TextBox 4"/>
              <p:cNvSpPr txBox="1"/>
              <p:nvPr/>
            </p:nvSpPr>
            <p:spPr>
              <a:xfrm>
                <a:off x="6228184" y="4581128"/>
                <a:ext cx="29095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𝐴</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𝐴𝑥</m:t>
                      </m:r>
                      <m:r>
                        <a:rPr lang="en-US" altLang="zh-CN" b="0" i="1" smtClean="0">
                          <a:latin typeface="Cambria Math"/>
                        </a:rPr>
                        <m:t>+</m:t>
                      </m:r>
                      <m:r>
                        <a:rPr lang="en-US" altLang="zh-CN" b="0" i="1" smtClean="0">
                          <a:latin typeface="Cambria Math"/>
                        </a:rPr>
                        <m:t>𝐵𝑥</m:t>
                      </m:r>
                    </m:oMath>
                  </m:oMathPara>
                </a14:m>
                <a:endParaRPr lang="zh-CN" altLang="en-US" dirty="0"/>
              </a:p>
            </p:txBody>
          </p:sp>
        </mc:Choice>
        <mc:Fallback>
          <p:sp>
            <p:nvSpPr>
              <p:cNvPr id="14" name="TextBox 4"/>
              <p:cNvSpPr txBox="1">
                <a:spLocks noRot="1" noChangeAspect="1" noMove="1" noResize="1" noEditPoints="1" noAdjustHandles="1" noChangeArrowheads="1" noChangeShapeType="1" noTextEdit="1"/>
              </p:cNvSpPr>
              <p:nvPr/>
            </p:nvSpPr>
            <p:spPr>
              <a:xfrm>
                <a:off x="6228184" y="4581128"/>
                <a:ext cx="2909579"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TextBox 8"/>
              <p:cNvSpPr txBox="1"/>
              <p:nvPr/>
            </p:nvSpPr>
            <p:spPr>
              <a:xfrm>
                <a:off x="6228184" y="5127575"/>
                <a:ext cx="22605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𝐵</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𝑥</m:t>
                      </m:r>
                    </m:oMath>
                  </m:oMathPara>
                </a14:m>
                <a:endParaRPr lang="zh-CN" altLang="en-US" dirty="0"/>
              </a:p>
            </p:txBody>
          </p:sp>
        </mc:Choice>
        <mc:Fallback>
          <p:sp>
            <p:nvSpPr>
              <p:cNvPr id="15" name="TextBox 8"/>
              <p:cNvSpPr txBox="1">
                <a:spLocks noRot="1" noChangeAspect="1" noMove="1" noResize="1" noEditPoints="1" noAdjustHandles="1" noChangeArrowheads="1" noChangeShapeType="1" noTextEdit="1"/>
              </p:cNvSpPr>
              <p:nvPr/>
            </p:nvSpPr>
            <p:spPr>
              <a:xfrm>
                <a:off x="6228184" y="5127575"/>
                <a:ext cx="2260555"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9"/>
              <p:cNvSpPr txBox="1"/>
              <p:nvPr/>
            </p:nvSpPr>
            <p:spPr>
              <a:xfrm>
                <a:off x="6315501" y="3831431"/>
                <a:ext cx="2517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𝑦</m:t>
                      </m:r>
                      <m:d>
                        <m:dPr>
                          <m:ctrlPr>
                            <a:rPr lang="en-US" altLang="zh-CN" b="0" i="1" smtClean="0">
                              <a:latin typeface="Cambria Math" panose="02040503050406030204" pitchFamily="18" charset="0"/>
                            </a:rPr>
                          </m:ctrlPr>
                        </m:dPr>
                        <m:e>
                          <m:r>
                            <a:rPr lang="en-US" altLang="zh-CN" b="0" i="1" smtClean="0">
                              <a:latin typeface="Cambria Math"/>
                            </a:rPr>
                            <m:t>𝑡</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𝐵</m:t>
                      </m:r>
                      <m:r>
                        <a:rPr lang="en-US" altLang="zh-CN" b="0" i="1" smtClean="0">
                          <a:latin typeface="Cambria Math"/>
                        </a:rPr>
                        <m:t>)</m:t>
                      </m:r>
                      <m:r>
                        <a:rPr lang="en-US" altLang="zh-CN" b="0" i="1" smtClean="0">
                          <a:latin typeface="Cambria Math"/>
                        </a:rPr>
                        <m:t>𝑥</m:t>
                      </m:r>
                      <m:r>
                        <a:rPr lang="en-US" altLang="zh-CN" b="0" i="1" smtClean="0">
                          <a:latin typeface="Cambria Math"/>
                        </a:rPr>
                        <m:t>′</m:t>
                      </m:r>
                    </m:oMath>
                  </m:oMathPara>
                </a14:m>
                <a:endParaRPr lang="zh-CN" altLang="en-US" dirty="0"/>
              </a:p>
            </p:txBody>
          </p:sp>
        </mc:Choice>
        <mc:Fallback>
          <p:sp>
            <p:nvSpPr>
              <p:cNvPr id="16" name="TextBox 9"/>
              <p:cNvSpPr txBox="1">
                <a:spLocks noRot="1" noChangeAspect="1" noMove="1" noResize="1" noEditPoints="1" noAdjustHandles="1" noChangeArrowheads="1" noChangeShapeType="1" noTextEdit="1"/>
              </p:cNvSpPr>
              <p:nvPr/>
            </p:nvSpPr>
            <p:spPr>
              <a:xfrm>
                <a:off x="6315501" y="3831431"/>
                <a:ext cx="2517612" cy="461665"/>
              </a:xfrm>
              <a:prstGeom prst="rect">
                <a:avLst/>
              </a:prstGeom>
              <a:blipFill rotWithShape="0">
                <a:blip r:embed="rId9"/>
                <a:stretch>
                  <a:fillRect b="-21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8232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dirty="0" smtClean="0"/>
              <a:t>作业  </a:t>
            </a:r>
            <a:r>
              <a:rPr lang="en-US" altLang="zh-CN" dirty="0" smtClean="0"/>
              <a:t>P98</a:t>
            </a:r>
            <a:endParaRPr lang="zh-CN" altLang="en-US" dirty="0" smtClean="0"/>
          </a:p>
        </p:txBody>
      </p:sp>
      <p:sp>
        <p:nvSpPr>
          <p:cNvPr id="120835" name="内容占位符 2"/>
          <p:cNvSpPr>
            <a:spLocks noGrp="1"/>
          </p:cNvSpPr>
          <p:nvPr>
            <p:ph idx="1"/>
          </p:nvPr>
        </p:nvSpPr>
        <p:spPr>
          <a:xfrm>
            <a:off x="827584" y="1017304"/>
            <a:ext cx="4320480" cy="2267680"/>
          </a:xfrm>
        </p:spPr>
        <p:txBody>
          <a:bodyPr/>
          <a:lstStyle/>
          <a:p>
            <a:r>
              <a:rPr lang="en-US" altLang="zh-CN" dirty="0"/>
              <a:t>3</a:t>
            </a:r>
            <a:r>
              <a:rPr lang="en-US" altLang="zh-CN" dirty="0" smtClean="0"/>
              <a:t>.31</a:t>
            </a:r>
            <a:endParaRPr lang="en-US" altLang="zh-CN" dirty="0" smtClean="0"/>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60</a:t>
            </a:fld>
            <a:endParaRPr lang="en-US" altLang="zh-CN"/>
          </a:p>
        </p:txBody>
      </p:sp>
    </p:spTree>
    <p:extLst>
      <p:ext uri="{BB962C8B-B14F-4D97-AF65-F5344CB8AC3E}">
        <p14:creationId xmlns:p14="http://schemas.microsoft.com/office/powerpoint/2010/main" val="2055382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zh-CN" altLang="en-US" b="1" dirty="0" smtClean="0"/>
              <a:t>状态表的一般生成方法</a:t>
            </a:r>
            <a:endParaRPr lang="en-US" altLang="zh-CN" b="1"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2700920372"/>
              </p:ext>
            </p:extLst>
          </p:nvPr>
        </p:nvGraphicFramePr>
        <p:xfrm>
          <a:off x="3347864" y="3571621"/>
          <a:ext cx="5163344" cy="3011951"/>
        </p:xfrm>
        <a:graphic>
          <a:graphicData uri="http://schemas.openxmlformats.org/presentationml/2006/ole">
            <mc:AlternateContent xmlns:mc="http://schemas.openxmlformats.org/markup-compatibility/2006">
              <mc:Choice xmlns:v="urn:schemas-microsoft-com:vml" Requires="v">
                <p:oleObj spid="_x0000_s97351" name="位图图像" r:id="rId4" imgW="4099915" imgH="2392381" progId="PBrush">
                  <p:embed/>
                </p:oleObj>
              </mc:Choice>
              <mc:Fallback>
                <p:oleObj name="位图图像" r:id="rId4" imgW="4099915" imgH="2392381"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3571621"/>
                        <a:ext cx="5163344" cy="3011951"/>
                      </a:xfrm>
                      <a:prstGeom prst="rect">
                        <a:avLst/>
                      </a:prstGeom>
                      <a:noFill/>
                      <a:ln>
                        <a:noFill/>
                      </a:ln>
                      <a:effectLst/>
                    </p:spPr>
                  </p:pic>
                </p:oleObj>
              </mc:Fallback>
            </mc:AlternateContent>
          </a:graphicData>
        </a:graphic>
      </p:graphicFrame>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7</a:t>
            </a:fld>
            <a:endParaRPr lang="en-US" altLang="zh-CN"/>
          </a:p>
        </p:txBody>
      </p:sp>
      <mc:AlternateContent xmlns:mc="http://schemas.openxmlformats.org/markup-compatibility/2006" xmlns:a14="http://schemas.microsoft.com/office/drawing/2010/main">
        <mc:Choice Requires="a14">
          <p:sp>
            <p:nvSpPr>
              <p:cNvPr id="11" name="TextBox 10"/>
              <p:cNvSpPr txBox="1"/>
              <p:nvPr/>
            </p:nvSpPr>
            <p:spPr>
              <a:xfrm>
                <a:off x="323528" y="4293096"/>
                <a:ext cx="29095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𝐴</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𝐴𝑥</m:t>
                      </m:r>
                      <m:r>
                        <a:rPr lang="en-US" altLang="zh-CN" b="0" i="1" smtClean="0">
                          <a:latin typeface="Cambria Math"/>
                        </a:rPr>
                        <m:t>+</m:t>
                      </m:r>
                      <m:r>
                        <a:rPr lang="en-US" altLang="zh-CN" b="0" i="1" smtClean="0">
                          <a:latin typeface="Cambria Math"/>
                        </a:rPr>
                        <m:t>𝐵𝑥</m:t>
                      </m:r>
                    </m:oMath>
                  </m:oMathPara>
                </a14:m>
                <a:endParaRPr lang="zh-CN" alt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323528" y="4293096"/>
                <a:ext cx="2909579" cy="46166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23528" y="4839543"/>
                <a:ext cx="226055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𝐵</m:t>
                      </m:r>
                      <m:d>
                        <m:dPr>
                          <m:ctrlPr>
                            <a:rPr lang="en-US" altLang="zh-CN" b="0" i="1" smtClean="0">
                              <a:latin typeface="Cambria Math" panose="02040503050406030204" pitchFamily="18" charset="0"/>
                            </a:rPr>
                          </m:ctrlPr>
                        </m:dPr>
                        <m:e>
                          <m:r>
                            <a:rPr lang="en-US" altLang="zh-CN" b="0" i="1" smtClean="0">
                              <a:latin typeface="Cambria Math"/>
                            </a:rPr>
                            <m:t>𝑡</m:t>
                          </m:r>
                          <m:r>
                            <a:rPr lang="en-US" altLang="zh-CN" b="0" i="1" smtClean="0">
                              <a:latin typeface="Cambria Math"/>
                            </a:rPr>
                            <m:t>+1</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𝑥</m:t>
                      </m:r>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323528" y="4839543"/>
                <a:ext cx="2260555" cy="46166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23528" y="5445224"/>
                <a:ext cx="25176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𝑦</m:t>
                      </m:r>
                      <m:d>
                        <m:dPr>
                          <m:ctrlPr>
                            <a:rPr lang="en-US" altLang="zh-CN" b="0" i="1" smtClean="0">
                              <a:latin typeface="Cambria Math" panose="02040503050406030204" pitchFamily="18" charset="0"/>
                            </a:rPr>
                          </m:ctrlPr>
                        </m:dPr>
                        <m:e>
                          <m:r>
                            <a:rPr lang="en-US" altLang="zh-CN" b="0" i="1" smtClean="0">
                              <a:latin typeface="Cambria Math"/>
                            </a:rPr>
                            <m:t>𝑡</m:t>
                          </m:r>
                        </m:e>
                      </m:d>
                      <m:r>
                        <a:rPr lang="en-US" altLang="zh-CN" b="0" i="1" smtClean="0">
                          <a:latin typeface="Cambria Math"/>
                        </a:rPr>
                        <m:t>=(</m:t>
                      </m:r>
                      <m:r>
                        <a:rPr lang="en-US" altLang="zh-CN" b="0" i="1" smtClean="0">
                          <a:latin typeface="Cambria Math"/>
                        </a:rPr>
                        <m:t>𝐴</m:t>
                      </m:r>
                      <m:r>
                        <a:rPr lang="en-US" altLang="zh-CN" b="0" i="1" smtClean="0">
                          <a:latin typeface="Cambria Math"/>
                        </a:rPr>
                        <m:t>+</m:t>
                      </m:r>
                      <m:r>
                        <a:rPr lang="en-US" altLang="zh-CN" b="0" i="1" smtClean="0">
                          <a:latin typeface="Cambria Math"/>
                        </a:rPr>
                        <m:t>𝐵</m:t>
                      </m:r>
                      <m:r>
                        <a:rPr lang="en-US" altLang="zh-CN" b="0" i="1" smtClean="0">
                          <a:latin typeface="Cambria Math"/>
                        </a:rPr>
                        <m:t>)</m:t>
                      </m:r>
                      <m:r>
                        <a:rPr lang="en-US" altLang="zh-CN" b="0" i="1" smtClean="0">
                          <a:latin typeface="Cambria Math"/>
                        </a:rPr>
                        <m:t>𝑥</m:t>
                      </m:r>
                      <m:r>
                        <a:rPr lang="en-US" altLang="zh-CN" b="0" i="1" smtClean="0">
                          <a:latin typeface="Cambria Math"/>
                        </a:rPr>
                        <m:t>′</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23528" y="5445224"/>
                <a:ext cx="2517612" cy="461665"/>
              </a:xfrm>
              <a:prstGeom prst="rect">
                <a:avLst/>
              </a:prstGeom>
              <a:blipFill rotWithShape="0">
                <a:blip r:embed="rId8"/>
                <a:stretch>
                  <a:fillRect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0253" y="980728"/>
                <a:ext cx="8284063" cy="2492990"/>
              </a:xfrm>
              <a:prstGeom prst="rect">
                <a:avLst/>
              </a:prstGeom>
              <a:noFill/>
            </p:spPr>
            <p:txBody>
              <a:bodyPr wrap="none" rtlCol="0">
                <a:spAutoFit/>
              </a:bodyPr>
              <a:lstStyle/>
              <a:p>
                <a:pPr marL="342900" indent="-342900">
                  <a:lnSpc>
                    <a:spcPct val="120000"/>
                  </a:lnSpc>
                  <a:buFont typeface="Arial" panose="020B0604020202020204" pitchFamily="34" charset="0"/>
                  <a:buChar char="•"/>
                </a:pPr>
                <a:r>
                  <a:rPr kumimoji="0" lang="zh-CN" altLang="en-US" sz="2600" dirty="0">
                    <a:latin typeface="+mn-ea"/>
                  </a:rPr>
                  <a:t>若有</a:t>
                </a:r>
                <a14:m>
                  <m:oMath xmlns:m="http://schemas.openxmlformats.org/officeDocument/2006/math">
                    <m:r>
                      <a:rPr kumimoji="0" lang="en-US" altLang="zh-CN" sz="2600" b="1" i="1" dirty="0" smtClean="0">
                        <a:solidFill>
                          <a:srgbClr val="FF0000"/>
                        </a:solidFill>
                        <a:latin typeface="Cambria Math" panose="02040503050406030204" pitchFamily="18" charset="0"/>
                      </a:rPr>
                      <m:t>𝒎</m:t>
                    </m:r>
                  </m:oMath>
                </a14:m>
                <a:r>
                  <a:rPr kumimoji="0" lang="zh-CN" altLang="en-US" sz="2600" dirty="0">
                    <a:latin typeface="+mn-ea"/>
                  </a:rPr>
                  <a:t>个触发器 </a:t>
                </a:r>
                <a:r>
                  <a:rPr kumimoji="0" lang="en-US" altLang="zh-CN" sz="2600" b="1" dirty="0">
                    <a:latin typeface="+mn-ea"/>
                  </a:rPr>
                  <a:t>+</a:t>
                </a:r>
                <a:r>
                  <a:rPr kumimoji="0" lang="en-US" altLang="zh-CN" sz="2600" dirty="0">
                    <a:latin typeface="+mn-ea"/>
                  </a:rPr>
                  <a:t> </a:t>
                </a:r>
                <a14:m>
                  <m:oMath xmlns:m="http://schemas.openxmlformats.org/officeDocument/2006/math">
                    <m:r>
                      <a:rPr kumimoji="0" lang="en-US" altLang="zh-CN" sz="2600" b="1" i="1" dirty="0" smtClean="0">
                        <a:solidFill>
                          <a:srgbClr val="FF0000"/>
                        </a:solidFill>
                        <a:latin typeface="Cambria Math" panose="02040503050406030204" pitchFamily="18" charset="0"/>
                      </a:rPr>
                      <m:t>𝒏</m:t>
                    </m:r>
                  </m:oMath>
                </a14:m>
                <a:r>
                  <a:rPr kumimoji="0" lang="zh-CN" altLang="en-US" sz="2600" dirty="0">
                    <a:latin typeface="+mn-ea"/>
                  </a:rPr>
                  <a:t>个输入端，状态表将有</a:t>
                </a:r>
                <a14:m>
                  <m:oMath xmlns:m="http://schemas.openxmlformats.org/officeDocument/2006/math">
                    <m:sSup>
                      <m:sSupPr>
                        <m:ctrlPr>
                          <a:rPr kumimoji="0" lang="en-US" altLang="zh-CN" sz="2600" b="1" i="1" dirty="0">
                            <a:solidFill>
                              <a:srgbClr val="FF0000"/>
                            </a:solidFill>
                            <a:latin typeface="Cambria Math" panose="02040503050406030204" pitchFamily="18" charset="0"/>
                          </a:rPr>
                        </m:ctrlPr>
                      </m:sSupPr>
                      <m:e>
                        <m:r>
                          <a:rPr kumimoji="0" lang="en-US" altLang="zh-CN" sz="2600" b="1" i="1" dirty="0">
                            <a:solidFill>
                              <a:srgbClr val="FF0000"/>
                            </a:solidFill>
                            <a:latin typeface="Cambria Math"/>
                          </a:rPr>
                          <m:t>𝟐</m:t>
                        </m:r>
                      </m:e>
                      <m:sup>
                        <m:r>
                          <a:rPr kumimoji="0" lang="en-US" altLang="zh-CN" sz="2600" b="1" i="1" dirty="0">
                            <a:solidFill>
                              <a:srgbClr val="FF0000"/>
                            </a:solidFill>
                            <a:latin typeface="Cambria Math"/>
                          </a:rPr>
                          <m:t>𝒎</m:t>
                        </m:r>
                        <m:r>
                          <a:rPr kumimoji="0" lang="en-US" altLang="zh-CN" sz="2600" b="1" i="1" dirty="0">
                            <a:solidFill>
                              <a:srgbClr val="FF0000"/>
                            </a:solidFill>
                            <a:latin typeface="Cambria Math"/>
                          </a:rPr>
                          <m:t>+</m:t>
                        </m:r>
                        <m:r>
                          <a:rPr kumimoji="0" lang="en-US" altLang="zh-CN" sz="2600" b="1" i="1" dirty="0">
                            <a:solidFill>
                              <a:srgbClr val="FF0000"/>
                            </a:solidFill>
                            <a:latin typeface="Cambria Math"/>
                          </a:rPr>
                          <m:t>𝒏</m:t>
                        </m:r>
                      </m:sup>
                    </m:sSup>
                  </m:oMath>
                </a14:m>
                <a:r>
                  <a:rPr kumimoji="0" lang="zh-CN" altLang="en-US" sz="2600" dirty="0" smtClean="0">
                    <a:latin typeface="+mn-ea"/>
                  </a:rPr>
                  <a:t>行。</a:t>
                </a:r>
                <a:endParaRPr kumimoji="0" lang="en-US" altLang="zh-CN" sz="2600" dirty="0" smtClean="0">
                  <a:latin typeface="+mn-ea"/>
                </a:endParaRPr>
              </a:p>
              <a:p>
                <a:pPr marL="342900" indent="-342900">
                  <a:lnSpc>
                    <a:spcPct val="120000"/>
                  </a:lnSpc>
                  <a:buFont typeface="Arial" panose="020B0604020202020204" pitchFamily="34" charset="0"/>
                  <a:buChar char="•"/>
                </a:pPr>
                <a:r>
                  <a:rPr kumimoji="0" lang="zh-CN" altLang="en-US" sz="2600" dirty="0">
                    <a:latin typeface="+mn-ea"/>
                  </a:rPr>
                  <a:t>现</a:t>
                </a:r>
                <a:r>
                  <a:rPr kumimoji="0" lang="zh-CN" altLang="en-US" sz="2600" dirty="0" smtClean="0">
                    <a:latin typeface="+mn-ea"/>
                  </a:rPr>
                  <a:t>态、次态各有 </a:t>
                </a:r>
                <a14:m>
                  <m:oMath xmlns:m="http://schemas.openxmlformats.org/officeDocument/2006/math">
                    <m:r>
                      <a:rPr kumimoji="0" lang="en-US" altLang="zh-CN" sz="2600" b="1" i="1" dirty="0" smtClean="0">
                        <a:latin typeface="Cambria Math" panose="02040503050406030204" pitchFamily="18" charset="0"/>
                      </a:rPr>
                      <m:t>𝒎</m:t>
                    </m:r>
                  </m:oMath>
                </a14:m>
                <a:r>
                  <a:rPr kumimoji="0" lang="en-US" altLang="zh-CN" sz="2600" b="1" dirty="0" smtClean="0">
                    <a:latin typeface="+mn-ea"/>
                  </a:rPr>
                  <a:t> </a:t>
                </a:r>
                <a:r>
                  <a:rPr kumimoji="0" lang="zh-CN" altLang="en-US" sz="2600" dirty="0" smtClean="0">
                    <a:latin typeface="+mn-ea"/>
                  </a:rPr>
                  <a:t>列，每列对应一个触发器。</a:t>
                </a:r>
                <a:r>
                  <a:rPr kumimoji="0" lang="en-US" altLang="zh-CN" sz="2600" dirty="0" smtClean="0">
                    <a:latin typeface="+mn-ea"/>
                  </a:rPr>
                  <a:t/>
                </a:r>
                <a:br>
                  <a:rPr kumimoji="0" lang="en-US" altLang="zh-CN" sz="2600" dirty="0" smtClean="0">
                    <a:latin typeface="+mn-ea"/>
                  </a:rPr>
                </a:br>
                <a:r>
                  <a:rPr kumimoji="0" lang="zh-CN" altLang="en-US" sz="2600" dirty="0" smtClean="0">
                    <a:latin typeface="+mn-ea"/>
                  </a:rPr>
                  <a:t>现态对应各种组合，次态从状态方程计算得出。</a:t>
                </a:r>
                <a:endParaRPr kumimoji="0" lang="en-US" altLang="zh-CN" sz="2600" dirty="0" smtClean="0">
                  <a:latin typeface="+mn-ea"/>
                </a:endParaRPr>
              </a:p>
              <a:p>
                <a:pPr marL="342900" indent="-342900">
                  <a:lnSpc>
                    <a:spcPct val="120000"/>
                  </a:lnSpc>
                  <a:buFont typeface="Arial" panose="020B0604020202020204" pitchFamily="34" charset="0"/>
                  <a:buChar char="•"/>
                </a:pPr>
                <a:r>
                  <a:rPr kumimoji="0" lang="zh-CN" altLang="en-US" sz="2600" dirty="0" smtClean="0">
                    <a:latin typeface="+mn-ea"/>
                  </a:rPr>
                  <a:t>输入有 </a:t>
                </a:r>
                <a14:m>
                  <m:oMath xmlns:m="http://schemas.openxmlformats.org/officeDocument/2006/math">
                    <m:r>
                      <a:rPr kumimoji="0" lang="en-US" altLang="zh-CN" sz="2600" b="1" i="1" dirty="0" smtClean="0">
                        <a:latin typeface="Cambria Math" panose="02040503050406030204" pitchFamily="18" charset="0"/>
                      </a:rPr>
                      <m:t>𝒏</m:t>
                    </m:r>
                  </m:oMath>
                </a14:m>
                <a:r>
                  <a:rPr kumimoji="0" lang="en-US" altLang="zh-CN" sz="2600" dirty="0" smtClean="0">
                    <a:latin typeface="+mn-ea"/>
                  </a:rPr>
                  <a:t> </a:t>
                </a:r>
                <a:r>
                  <a:rPr kumimoji="0" lang="zh-CN" altLang="en-US" sz="2600" dirty="0" smtClean="0">
                    <a:latin typeface="+mn-ea"/>
                  </a:rPr>
                  <a:t>列，每列对应一个输入端。</a:t>
                </a:r>
                <a:endParaRPr kumimoji="0" lang="en-US" altLang="zh-CN" sz="2600" dirty="0" smtClean="0">
                  <a:latin typeface="+mn-ea"/>
                </a:endParaRPr>
              </a:p>
              <a:p>
                <a:pPr marL="342900" indent="-342900">
                  <a:lnSpc>
                    <a:spcPct val="120000"/>
                  </a:lnSpc>
                  <a:buFont typeface="Arial" panose="020B0604020202020204" pitchFamily="34" charset="0"/>
                  <a:buChar char="•"/>
                </a:pPr>
                <a:r>
                  <a:rPr kumimoji="0" lang="zh-CN" altLang="en-US" sz="2600" dirty="0" smtClean="0">
                    <a:latin typeface="+mn-ea"/>
                  </a:rPr>
                  <a:t>输出可有多列，从输出方程计算得出。</a:t>
                </a:r>
                <a:endParaRPr lang="zh-CN" altLang="en-US" sz="2600" dirty="0"/>
              </a:p>
            </p:txBody>
          </p:sp>
        </mc:Choice>
        <mc:Fallback xmlns="">
          <p:sp>
            <p:nvSpPr>
              <p:cNvPr id="4" name="TextBox 3"/>
              <p:cNvSpPr txBox="1">
                <a:spLocks noRot="1" noChangeAspect="1" noMove="1" noResize="1" noEditPoints="1" noAdjustHandles="1" noChangeArrowheads="1" noChangeShapeType="1" noTextEdit="1"/>
              </p:cNvSpPr>
              <p:nvPr/>
            </p:nvSpPr>
            <p:spPr>
              <a:xfrm>
                <a:off x="150253" y="980728"/>
                <a:ext cx="8284063" cy="2492990"/>
              </a:xfrm>
              <a:prstGeom prst="rect">
                <a:avLst/>
              </a:prstGeom>
              <a:blipFill rotWithShape="0">
                <a:blip r:embed="rId9"/>
                <a:stretch>
                  <a:fillRect l="-1177" t="-1222" r="-736" b="-29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0051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en-US" dirty="0" smtClean="0"/>
              <a:t>第二种状态表的描述方法</a:t>
            </a:r>
            <a:endParaRPr lang="en-US" altLang="zh-CN" dirty="0" smtClean="0"/>
          </a:p>
        </p:txBody>
      </p:sp>
      <p:graphicFrame>
        <p:nvGraphicFramePr>
          <p:cNvPr id="8194" name="Object 4"/>
          <p:cNvGraphicFramePr>
            <a:graphicFrameLocks noChangeAspect="1"/>
          </p:cNvGraphicFramePr>
          <p:nvPr>
            <p:extLst/>
          </p:nvPr>
        </p:nvGraphicFramePr>
        <p:xfrm>
          <a:off x="1331640" y="1014010"/>
          <a:ext cx="6135960" cy="5693178"/>
        </p:xfrm>
        <a:graphic>
          <a:graphicData uri="http://schemas.openxmlformats.org/presentationml/2006/ole">
            <mc:AlternateContent xmlns:mc="http://schemas.openxmlformats.org/markup-compatibility/2006">
              <mc:Choice xmlns:v="urn:schemas-microsoft-com:vml" Requires="v">
                <p:oleObj spid="_x0000_s98374" name="位图图像" r:id="rId4" imgW="4023709" imgH="3734124" progId="Paint.Picture">
                  <p:embed/>
                </p:oleObj>
              </mc:Choice>
              <mc:Fallback>
                <p:oleObj name="位图图像" r:id="rId4" imgW="4023709" imgH="3734124"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1014010"/>
                        <a:ext cx="6135960" cy="5693178"/>
                      </a:xfrm>
                      <a:prstGeom prst="rect">
                        <a:avLst/>
                      </a:prstGeom>
                      <a:noFill/>
                      <a:ln>
                        <a:noFill/>
                      </a:ln>
                      <a:effectLst/>
                      <a:extLst/>
                    </p:spPr>
                  </p:pic>
                </p:oleObj>
              </mc:Fallback>
            </mc:AlternateContent>
          </a:graphicData>
        </a:graphic>
      </p:graphicFrame>
      <p:sp>
        <p:nvSpPr>
          <p:cNvPr id="2" name="上箭头 1"/>
          <p:cNvSpPr/>
          <p:nvPr/>
        </p:nvSpPr>
        <p:spPr bwMode="auto">
          <a:xfrm>
            <a:off x="4283968" y="3284984"/>
            <a:ext cx="288032" cy="288032"/>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
        <p:nvSpPr>
          <p:cNvPr id="3" name="灯片编号占位符 2"/>
          <p:cNvSpPr>
            <a:spLocks noGrp="1"/>
          </p:cNvSpPr>
          <p:nvPr>
            <p:ph type="sldNum" sz="quarter" idx="12"/>
          </p:nvPr>
        </p:nvSpPr>
        <p:spPr/>
        <p:txBody>
          <a:bodyPr/>
          <a:lstStyle/>
          <a:p>
            <a:pPr>
              <a:defRPr/>
            </a:pPr>
            <a:fld id="{EF27CFC5-7FD8-49A5-BC14-6A12B5DF6A48}" type="slidenum">
              <a:rPr lang="en-US" altLang="zh-CN" smtClean="0"/>
              <a:pPr>
                <a:defRPr/>
              </a:pPr>
              <a:t>8</a:t>
            </a:fld>
            <a:endParaRPr lang="en-US" altLang="zh-CN"/>
          </a:p>
        </p:txBody>
      </p:sp>
      <p:sp>
        <p:nvSpPr>
          <p:cNvPr id="4" name="文本框 3"/>
          <p:cNvSpPr txBox="1"/>
          <p:nvPr/>
        </p:nvSpPr>
        <p:spPr>
          <a:xfrm>
            <a:off x="5796136" y="1794490"/>
            <a:ext cx="312906" cy="400110"/>
          </a:xfrm>
          <a:prstGeom prst="rect">
            <a:avLst/>
          </a:prstGeom>
          <a:noFill/>
        </p:spPr>
        <p:txBody>
          <a:bodyPr wrap="none" rtlCol="0">
            <a:spAutoFit/>
          </a:bodyPr>
          <a:lstStyle/>
          <a:p>
            <a:r>
              <a:rPr lang="en-US" altLang="zh-CN" sz="2000" b="1" dirty="0" smtClean="0">
                <a:latin typeface="楷体" panose="02010609060101010101" pitchFamily="49" charset="-122"/>
                <a:ea typeface="楷体" panose="02010609060101010101" pitchFamily="49" charset="-122"/>
              </a:rPr>
              <a:t>y</a:t>
            </a:r>
            <a:endParaRPr lang="zh-CN" altLang="en-US"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402893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zh-CN" altLang="en-US" b="1" dirty="0" smtClean="0">
                <a:solidFill>
                  <a:srgbClr val="FF0000"/>
                </a:solidFill>
              </a:rPr>
              <a:t>状态图 </a:t>
            </a:r>
            <a:r>
              <a:rPr lang="zh-CN" altLang="en-US" dirty="0">
                <a:solidFill>
                  <a:schemeClr val="bg1">
                    <a:lumMod val="50000"/>
                  </a:schemeClr>
                </a:solidFill>
              </a:rPr>
              <a:t>（</a:t>
            </a:r>
            <a:r>
              <a:rPr lang="en-US" altLang="zh-CN" dirty="0" smtClean="0">
                <a:solidFill>
                  <a:schemeClr val="bg1">
                    <a:lumMod val="50000"/>
                  </a:schemeClr>
                </a:solidFill>
              </a:rPr>
              <a:t>State Diagram</a:t>
            </a:r>
            <a:r>
              <a:rPr lang="zh-CN" altLang="en-US" dirty="0" smtClean="0">
                <a:solidFill>
                  <a:schemeClr val="bg1">
                    <a:lumMod val="50000"/>
                  </a:schemeClr>
                </a:solidFill>
              </a:rPr>
              <a:t>）</a:t>
            </a:r>
            <a:endParaRPr lang="en-US" altLang="zh-CN" b="1" dirty="0" smtClean="0">
              <a:solidFill>
                <a:srgbClr val="FF0000"/>
              </a:solidFill>
            </a:endParaRPr>
          </a:p>
        </p:txBody>
      </p:sp>
      <p:sp>
        <p:nvSpPr>
          <p:cNvPr id="2" name="灯片编号占位符 1"/>
          <p:cNvSpPr>
            <a:spLocks noGrp="1"/>
          </p:cNvSpPr>
          <p:nvPr>
            <p:ph type="sldNum" sz="quarter" idx="12"/>
          </p:nvPr>
        </p:nvSpPr>
        <p:spPr/>
        <p:txBody>
          <a:bodyPr/>
          <a:lstStyle/>
          <a:p>
            <a:pPr>
              <a:defRPr/>
            </a:pPr>
            <a:fld id="{EF27CFC5-7FD8-49A5-BC14-6A12B5DF6A48}" type="slidenum">
              <a:rPr lang="en-US" altLang="zh-CN" smtClean="0"/>
              <a:pPr>
                <a:defRPr/>
              </a:pPr>
              <a:t>9</a:t>
            </a:fld>
            <a:endParaRPr lang="en-US" altLang="zh-CN"/>
          </a:p>
        </p:txBody>
      </p:sp>
      <p:sp>
        <p:nvSpPr>
          <p:cNvPr id="3" name="TextBox 2"/>
          <p:cNvSpPr txBox="1"/>
          <p:nvPr/>
        </p:nvSpPr>
        <p:spPr>
          <a:xfrm>
            <a:off x="251520" y="980728"/>
            <a:ext cx="8534709" cy="1865126"/>
          </a:xfrm>
          <a:prstGeom prst="rect">
            <a:avLst/>
          </a:prstGeom>
          <a:noFill/>
        </p:spPr>
        <p:txBody>
          <a:bodyPr wrap="none" rtlCol="0">
            <a:spAutoFit/>
          </a:bodyPr>
          <a:lstStyle/>
          <a:p>
            <a:pPr marL="342900" indent="-342900">
              <a:lnSpc>
                <a:spcPct val="120000"/>
              </a:lnSpc>
              <a:buFont typeface="Arial" panose="020B0604020202020204" pitchFamily="34" charset="0"/>
              <a:buChar char="•"/>
            </a:pPr>
            <a:r>
              <a:rPr lang="zh-CN" altLang="en-US" b="1" dirty="0" smtClean="0"/>
              <a:t>状态</a:t>
            </a:r>
            <a:r>
              <a:rPr lang="zh-CN" altLang="en-US" dirty="0" smtClean="0"/>
              <a:t>表示成圆圈；</a:t>
            </a:r>
            <a:endParaRPr lang="en-US" altLang="zh-CN" dirty="0" smtClean="0"/>
          </a:p>
          <a:p>
            <a:pPr marL="342900" indent="-342900">
              <a:lnSpc>
                <a:spcPct val="120000"/>
              </a:lnSpc>
              <a:buFont typeface="Arial" panose="020B0604020202020204" pitchFamily="34" charset="0"/>
              <a:buChar char="•"/>
            </a:pPr>
            <a:r>
              <a:rPr lang="zh-CN" altLang="en-US" dirty="0" smtClean="0"/>
              <a:t>圆圈内的二进制数值表示</a:t>
            </a:r>
            <a:r>
              <a:rPr lang="zh-CN" altLang="en-US" b="1" dirty="0" smtClean="0"/>
              <a:t>触发器</a:t>
            </a:r>
            <a:r>
              <a:rPr lang="zh-CN" altLang="en-US" dirty="0" smtClean="0"/>
              <a:t>的</a:t>
            </a:r>
            <a:r>
              <a:rPr lang="zh-CN" altLang="en-US" b="1" dirty="0" smtClean="0"/>
              <a:t>状态</a:t>
            </a:r>
            <a:r>
              <a:rPr lang="zh-CN" altLang="en-US" dirty="0" smtClean="0"/>
              <a:t>；</a:t>
            </a:r>
          </a:p>
          <a:p>
            <a:pPr marL="342900" indent="-342900">
              <a:lnSpc>
                <a:spcPct val="120000"/>
              </a:lnSpc>
              <a:buFont typeface="Arial" panose="020B0604020202020204" pitchFamily="34" charset="0"/>
              <a:buChar char="•"/>
            </a:pPr>
            <a:r>
              <a:rPr lang="zh-CN" altLang="en-US" dirty="0" smtClean="0"/>
              <a:t>状态间的转移用</a:t>
            </a:r>
            <a:r>
              <a:rPr lang="zh-CN" altLang="en-US" b="1" dirty="0" smtClean="0"/>
              <a:t>有向连线</a:t>
            </a:r>
            <a:r>
              <a:rPr lang="zh-CN" altLang="en-US" dirty="0" smtClean="0"/>
              <a:t>表示；</a:t>
            </a:r>
            <a:endParaRPr lang="en-US" altLang="zh-CN" dirty="0" smtClean="0"/>
          </a:p>
          <a:p>
            <a:pPr marL="342900" indent="-342900">
              <a:lnSpc>
                <a:spcPct val="120000"/>
              </a:lnSpc>
              <a:buFont typeface="Arial" panose="020B0604020202020204" pitchFamily="34" charset="0"/>
              <a:buChar char="•"/>
            </a:pPr>
            <a:r>
              <a:rPr lang="zh-CN" altLang="en-US" dirty="0"/>
              <a:t>有</a:t>
            </a:r>
            <a:r>
              <a:rPr lang="zh-CN" altLang="en-US" dirty="0" smtClean="0"/>
              <a:t>向连线旁的数值：</a:t>
            </a:r>
            <a:r>
              <a:rPr lang="zh-CN" altLang="en-US" u="sng" dirty="0" smtClean="0"/>
              <a:t>现态的</a:t>
            </a:r>
            <a:r>
              <a:rPr lang="zh-CN" altLang="en-US" b="1" u="sng" dirty="0" smtClean="0"/>
              <a:t>输入值</a:t>
            </a:r>
            <a:r>
              <a:rPr lang="zh-CN" altLang="en-US" u="sng" dirty="0" smtClean="0"/>
              <a:t> </a:t>
            </a:r>
            <a:r>
              <a:rPr lang="en-US" altLang="zh-CN" b="1" u="sng" dirty="0" smtClean="0">
                <a:solidFill>
                  <a:srgbClr val="FF0000"/>
                </a:solidFill>
              </a:rPr>
              <a:t>/</a:t>
            </a:r>
            <a:r>
              <a:rPr lang="en-US" altLang="zh-CN" u="sng" dirty="0" smtClean="0"/>
              <a:t> </a:t>
            </a:r>
            <a:r>
              <a:rPr lang="zh-CN" altLang="en-US" u="sng" dirty="0" smtClean="0"/>
              <a:t>左侧输入对应的</a:t>
            </a:r>
            <a:r>
              <a:rPr lang="zh-CN" altLang="en-US" b="1" u="sng" dirty="0" smtClean="0"/>
              <a:t>输出</a:t>
            </a:r>
            <a:r>
              <a:rPr lang="zh-CN" altLang="en-US" dirty="0" smtClean="0"/>
              <a:t>。</a:t>
            </a:r>
            <a:endParaRPr lang="en-US" altLang="zh-CN" dirty="0" smtClean="0"/>
          </a:p>
        </p:txBody>
      </p:sp>
      <p:pic>
        <p:nvPicPr>
          <p:cNvPr id="7" name="Picture 4" descr="AACFLQK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7504" y="2791444"/>
            <a:ext cx="4310743" cy="3936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p:cNvGraphicFramePr>
            <a:graphicFrameLocks noChangeAspect="1"/>
          </p:cNvGraphicFramePr>
          <p:nvPr>
            <p:extLst/>
          </p:nvPr>
        </p:nvGraphicFramePr>
        <p:xfrm>
          <a:off x="4644007" y="3429000"/>
          <a:ext cx="4371405" cy="3011488"/>
        </p:xfrm>
        <a:graphic>
          <a:graphicData uri="http://schemas.openxmlformats.org/presentationml/2006/ole">
            <mc:AlternateContent xmlns:mc="http://schemas.openxmlformats.org/markup-compatibility/2006">
              <mc:Choice xmlns:v="urn:schemas-microsoft-com:vml" Requires="v">
                <p:oleObj spid="_x0000_s99399" name="位图图像" r:id="rId5" imgW="4099915" imgH="2392381" progId="PBrush">
                  <p:embed/>
                </p:oleObj>
              </mc:Choice>
              <mc:Fallback>
                <p:oleObj name="位图图像" r:id="rId5" imgW="4099915" imgH="2392381"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7" y="3429000"/>
                        <a:ext cx="4371405" cy="3011488"/>
                      </a:xfrm>
                      <a:prstGeom prst="rect">
                        <a:avLst/>
                      </a:prstGeom>
                      <a:noFill/>
                      <a:ln>
                        <a:noFill/>
                      </a:ln>
                    </p:spPr>
                  </p:pic>
                </p:oleObj>
              </mc:Fallback>
            </mc:AlternateContent>
          </a:graphicData>
        </a:graphic>
      </p:graphicFrame>
      <p:sp>
        <p:nvSpPr>
          <p:cNvPr id="6" name="右箭头 5"/>
          <p:cNvSpPr/>
          <p:nvPr/>
        </p:nvSpPr>
        <p:spPr bwMode="auto">
          <a:xfrm flipH="1">
            <a:off x="4257585" y="5013176"/>
            <a:ext cx="458431" cy="360040"/>
          </a:xfrm>
          <a:prstGeom prst="rightArrow">
            <a:avLst/>
          </a:prstGeom>
          <a:solidFill>
            <a:schemeClr val="accent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940428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10970</TotalTime>
  <Words>3901</Words>
  <Application>Microsoft Office PowerPoint</Application>
  <PresentationFormat>全屏显示(4:3)</PresentationFormat>
  <Paragraphs>625</Paragraphs>
  <Slides>60</Slides>
  <Notes>21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60</vt:i4>
      </vt:variant>
    </vt:vector>
  </HeadingPairs>
  <TitlesOfParts>
    <vt:vector size="76" baseType="lpstr">
      <vt:lpstr>ArialBold</vt:lpstr>
      <vt:lpstr>黑体</vt:lpstr>
      <vt:lpstr>楷体</vt:lpstr>
      <vt:lpstr>隶书</vt:lpstr>
      <vt:lpstr>宋体</vt:lpstr>
      <vt:lpstr>Arial</vt:lpstr>
      <vt:lpstr>Calibri</vt:lpstr>
      <vt:lpstr>Cambria Math</vt:lpstr>
      <vt:lpstr>Georgia</vt:lpstr>
      <vt:lpstr>Tahoma</vt:lpstr>
      <vt:lpstr>Times New Roman</vt:lpstr>
      <vt:lpstr>Wingdings</vt:lpstr>
      <vt:lpstr>Blends</vt:lpstr>
      <vt:lpstr>位图图像</vt:lpstr>
      <vt:lpstr>BMP 图像</vt:lpstr>
      <vt:lpstr>VISIO</vt:lpstr>
      <vt:lpstr>Chapter 3 时序逻辑设计 Sequential Logic Design -2</vt:lpstr>
      <vt:lpstr>触发器</vt:lpstr>
      <vt:lpstr>Chapter 3 :: Topics</vt:lpstr>
      <vt:lpstr>同步时序电路分析</vt:lpstr>
      <vt:lpstr>状态方程（State Equations）</vt:lpstr>
      <vt:lpstr>状态表 / 转移表（State Table）</vt:lpstr>
      <vt:lpstr>状态表的一般生成方法</vt:lpstr>
      <vt:lpstr>第二种状态表的描述方法</vt:lpstr>
      <vt:lpstr>状态图 （State Diagram）</vt:lpstr>
      <vt:lpstr>触发器输入方程 (激励方程)</vt:lpstr>
      <vt:lpstr>例1：带有D触发器的时序电路分析</vt:lpstr>
      <vt:lpstr>例2：带有JK触发器的时序电路分析</vt:lpstr>
      <vt:lpstr>例2：电路分析</vt:lpstr>
      <vt:lpstr>③由状态表求次态值</vt:lpstr>
      <vt:lpstr>③由特征方程求次态值</vt:lpstr>
      <vt:lpstr>例2. ④ 求状态图</vt:lpstr>
      <vt:lpstr>例3：由T触发器构成的时序电路分析</vt:lpstr>
      <vt:lpstr>例3：T Flip Flop Analysis State Table</vt:lpstr>
      <vt:lpstr>有限状态机的米里Mealy和摩尔Moore模型</vt:lpstr>
      <vt:lpstr>Example：Mealy Model</vt:lpstr>
      <vt:lpstr>Example1: Moore Model</vt:lpstr>
      <vt:lpstr>Example2: Moore Model</vt:lpstr>
      <vt:lpstr>触发器</vt:lpstr>
      <vt:lpstr>练习1</vt:lpstr>
      <vt:lpstr>同步时序电路的分析</vt:lpstr>
      <vt:lpstr>例1：带有D触发器的时序电路分析</vt:lpstr>
      <vt:lpstr>主从JK触发器</vt:lpstr>
      <vt:lpstr>练习2：分析时序电路逻辑功能</vt:lpstr>
      <vt:lpstr>练习2：分析时序电路逻辑功能 (2)</vt:lpstr>
      <vt:lpstr>练习2：分析时序电路逻辑功能 (3)</vt:lpstr>
      <vt:lpstr>练习2：分析时序电路逻辑功能 (4)</vt:lpstr>
      <vt:lpstr>练习3：分析时序电路逻辑功能</vt:lpstr>
      <vt:lpstr>Verilog HDL</vt:lpstr>
      <vt:lpstr>Mealy FSM (Verilog)</vt:lpstr>
      <vt:lpstr>Mealy FSM (Verilog)</vt:lpstr>
      <vt:lpstr>Mealy FSM (Verilog)</vt:lpstr>
      <vt:lpstr>Mealy FSM (Verilog)</vt:lpstr>
      <vt:lpstr>Mealy FSM (Verilog)</vt:lpstr>
      <vt:lpstr>模型</vt:lpstr>
      <vt:lpstr>  仿真测试</vt:lpstr>
      <vt:lpstr>块语句 1</vt:lpstr>
      <vt:lpstr>块语句 2</vt:lpstr>
      <vt:lpstr>Moore Machine (状态机描述)</vt:lpstr>
      <vt:lpstr>Moore Machine 仿真结果</vt:lpstr>
      <vt:lpstr>T触发器的 状态机描述</vt:lpstr>
      <vt:lpstr>T触发器的 结构描述</vt:lpstr>
      <vt:lpstr>T触发器的 仿真结果</vt:lpstr>
      <vt:lpstr>Chapter 3 :: Topics</vt:lpstr>
      <vt:lpstr>状态化简和状态分配</vt:lpstr>
      <vt:lpstr>状态化简</vt:lpstr>
      <vt:lpstr>状态化简 实例</vt:lpstr>
      <vt:lpstr>状态化简  过程</vt:lpstr>
      <vt:lpstr>状态化简 结果</vt:lpstr>
      <vt:lpstr>状态分配</vt:lpstr>
      <vt:lpstr>状态分配 示例</vt:lpstr>
      <vt:lpstr>Finite State Machine (FSM)</vt:lpstr>
      <vt:lpstr>Finite State Machines (FSMs)</vt:lpstr>
      <vt:lpstr>由电路图导出状态机步骤：</vt:lpstr>
      <vt:lpstr>例3.9 门锁  (P80)</vt:lpstr>
      <vt:lpstr>作业  P98</vt:lpstr>
    </vt:vector>
  </TitlesOfParts>
  <Company>fudan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Boolean Algebra and Logic Gates</dc:title>
  <dc:creator>user</dc:creator>
  <cp:lastModifiedBy>Sam</cp:lastModifiedBy>
  <cp:revision>595</cp:revision>
  <cp:lastPrinted>2012-11-27T13:13:38Z</cp:lastPrinted>
  <dcterms:created xsi:type="dcterms:W3CDTF">2003-08-04T05:13:53Z</dcterms:created>
  <dcterms:modified xsi:type="dcterms:W3CDTF">2016-11-16T02:24:39Z</dcterms:modified>
</cp:coreProperties>
</file>